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3"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1B884AD-6318-437D-A73F-51B32D3C49C9}" type="datetimeFigureOut">
              <a:rPr lang="tr-TR" smtClean="0"/>
              <a:t>03.03.2021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2B234B-1E36-4455-A461-9F76CE3FC177}" type="slidenum">
              <a:rPr lang="tr-TR" smtClean="0"/>
              <a:t>‹#›</a:t>
            </a:fld>
            <a:endParaRPr lang="tr-TR"/>
          </a:p>
        </p:txBody>
      </p:sp>
    </p:spTree>
    <p:extLst>
      <p:ext uri="{BB962C8B-B14F-4D97-AF65-F5344CB8AC3E}">
        <p14:creationId xmlns:p14="http://schemas.microsoft.com/office/powerpoint/2010/main" val="498272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B884AD-6318-437D-A73F-51B32D3C49C9}" type="datetimeFigureOut">
              <a:rPr lang="tr-TR" smtClean="0"/>
              <a:t>03.03.2021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2B234B-1E36-4455-A461-9F76CE3FC177}" type="slidenum">
              <a:rPr lang="tr-TR" smtClean="0"/>
              <a:t>‹#›</a:t>
            </a:fld>
            <a:endParaRPr lang="tr-TR"/>
          </a:p>
        </p:txBody>
      </p:sp>
    </p:spTree>
    <p:extLst>
      <p:ext uri="{BB962C8B-B14F-4D97-AF65-F5344CB8AC3E}">
        <p14:creationId xmlns:p14="http://schemas.microsoft.com/office/powerpoint/2010/main" val="236964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B884AD-6318-437D-A73F-51B32D3C49C9}" type="datetimeFigureOut">
              <a:rPr lang="tr-TR" smtClean="0"/>
              <a:t>03.03.2021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2B234B-1E36-4455-A461-9F76CE3FC177}" type="slidenum">
              <a:rPr lang="tr-TR" smtClean="0"/>
              <a:t>‹#›</a:t>
            </a:fld>
            <a:endParaRPr lang="tr-TR"/>
          </a:p>
        </p:txBody>
      </p:sp>
    </p:spTree>
    <p:extLst>
      <p:ext uri="{BB962C8B-B14F-4D97-AF65-F5344CB8AC3E}">
        <p14:creationId xmlns:p14="http://schemas.microsoft.com/office/powerpoint/2010/main" val="400201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B884AD-6318-437D-A73F-51B32D3C49C9}" type="datetimeFigureOut">
              <a:rPr lang="tr-TR" smtClean="0"/>
              <a:t>03.03.2021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2B234B-1E36-4455-A461-9F76CE3FC177}" type="slidenum">
              <a:rPr lang="tr-TR" smtClean="0"/>
              <a:t>‹#›</a:t>
            </a:fld>
            <a:endParaRPr lang="tr-TR"/>
          </a:p>
        </p:txBody>
      </p:sp>
    </p:spTree>
    <p:extLst>
      <p:ext uri="{BB962C8B-B14F-4D97-AF65-F5344CB8AC3E}">
        <p14:creationId xmlns:p14="http://schemas.microsoft.com/office/powerpoint/2010/main" val="1505261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1B884AD-6318-437D-A73F-51B32D3C49C9}" type="datetimeFigureOut">
              <a:rPr lang="tr-TR" smtClean="0"/>
              <a:t>03.03.2021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2B234B-1E36-4455-A461-9F76CE3FC177}" type="slidenum">
              <a:rPr lang="tr-TR" smtClean="0"/>
              <a:t>‹#›</a:t>
            </a:fld>
            <a:endParaRPr lang="tr-TR"/>
          </a:p>
        </p:txBody>
      </p:sp>
    </p:spTree>
    <p:extLst>
      <p:ext uri="{BB962C8B-B14F-4D97-AF65-F5344CB8AC3E}">
        <p14:creationId xmlns:p14="http://schemas.microsoft.com/office/powerpoint/2010/main" val="2839282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1B884AD-6318-437D-A73F-51B32D3C49C9}" type="datetimeFigureOut">
              <a:rPr lang="tr-TR" smtClean="0"/>
              <a:t>03.03.2021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D2B234B-1E36-4455-A461-9F76CE3FC177}" type="slidenum">
              <a:rPr lang="tr-TR" smtClean="0"/>
              <a:t>‹#›</a:t>
            </a:fld>
            <a:endParaRPr lang="tr-TR"/>
          </a:p>
        </p:txBody>
      </p:sp>
    </p:spTree>
    <p:extLst>
      <p:ext uri="{BB962C8B-B14F-4D97-AF65-F5344CB8AC3E}">
        <p14:creationId xmlns:p14="http://schemas.microsoft.com/office/powerpoint/2010/main" val="4249214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1B884AD-6318-437D-A73F-51B32D3C49C9}" type="datetimeFigureOut">
              <a:rPr lang="tr-TR" smtClean="0"/>
              <a:t>03.03.2021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D2B234B-1E36-4455-A461-9F76CE3FC177}" type="slidenum">
              <a:rPr lang="tr-TR" smtClean="0"/>
              <a:t>‹#›</a:t>
            </a:fld>
            <a:endParaRPr lang="tr-TR"/>
          </a:p>
        </p:txBody>
      </p:sp>
    </p:spTree>
    <p:extLst>
      <p:ext uri="{BB962C8B-B14F-4D97-AF65-F5344CB8AC3E}">
        <p14:creationId xmlns:p14="http://schemas.microsoft.com/office/powerpoint/2010/main" val="422220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1B884AD-6318-437D-A73F-51B32D3C49C9}" type="datetimeFigureOut">
              <a:rPr lang="tr-TR" smtClean="0"/>
              <a:t>03.03.2021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D2B234B-1E36-4455-A461-9F76CE3FC177}" type="slidenum">
              <a:rPr lang="tr-TR" smtClean="0"/>
              <a:t>‹#›</a:t>
            </a:fld>
            <a:endParaRPr lang="tr-TR"/>
          </a:p>
        </p:txBody>
      </p:sp>
    </p:spTree>
    <p:extLst>
      <p:ext uri="{BB962C8B-B14F-4D97-AF65-F5344CB8AC3E}">
        <p14:creationId xmlns:p14="http://schemas.microsoft.com/office/powerpoint/2010/main" val="2355373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1B884AD-6318-437D-A73F-51B32D3C49C9}" type="datetimeFigureOut">
              <a:rPr lang="tr-TR" smtClean="0"/>
              <a:t>03.03.2021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D2B234B-1E36-4455-A461-9F76CE3FC177}" type="slidenum">
              <a:rPr lang="tr-TR" smtClean="0"/>
              <a:t>‹#›</a:t>
            </a:fld>
            <a:endParaRPr lang="tr-TR"/>
          </a:p>
        </p:txBody>
      </p:sp>
    </p:spTree>
    <p:extLst>
      <p:ext uri="{BB962C8B-B14F-4D97-AF65-F5344CB8AC3E}">
        <p14:creationId xmlns:p14="http://schemas.microsoft.com/office/powerpoint/2010/main" val="865042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1B884AD-6318-437D-A73F-51B32D3C49C9}" type="datetimeFigureOut">
              <a:rPr lang="tr-TR" smtClean="0"/>
              <a:t>03.03.2021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D2B234B-1E36-4455-A461-9F76CE3FC177}" type="slidenum">
              <a:rPr lang="tr-TR" smtClean="0"/>
              <a:t>‹#›</a:t>
            </a:fld>
            <a:endParaRPr lang="tr-TR"/>
          </a:p>
        </p:txBody>
      </p:sp>
    </p:spTree>
    <p:extLst>
      <p:ext uri="{BB962C8B-B14F-4D97-AF65-F5344CB8AC3E}">
        <p14:creationId xmlns:p14="http://schemas.microsoft.com/office/powerpoint/2010/main" val="4200386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1B884AD-6318-437D-A73F-51B32D3C49C9}" type="datetimeFigureOut">
              <a:rPr lang="tr-TR" smtClean="0"/>
              <a:t>03.03.2021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D2B234B-1E36-4455-A461-9F76CE3FC177}" type="slidenum">
              <a:rPr lang="tr-TR" smtClean="0"/>
              <a:t>‹#›</a:t>
            </a:fld>
            <a:endParaRPr lang="tr-TR"/>
          </a:p>
        </p:txBody>
      </p:sp>
    </p:spTree>
    <p:extLst>
      <p:ext uri="{BB962C8B-B14F-4D97-AF65-F5344CB8AC3E}">
        <p14:creationId xmlns:p14="http://schemas.microsoft.com/office/powerpoint/2010/main" val="2384883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B884AD-6318-437D-A73F-51B32D3C49C9}" type="datetimeFigureOut">
              <a:rPr lang="tr-TR" smtClean="0"/>
              <a:t>03.03.2021</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2B234B-1E36-4455-A461-9F76CE3FC177}" type="slidenum">
              <a:rPr lang="tr-TR" smtClean="0"/>
              <a:t>‹#›</a:t>
            </a:fld>
            <a:endParaRPr lang="tr-TR"/>
          </a:p>
        </p:txBody>
      </p:sp>
    </p:spTree>
    <p:extLst>
      <p:ext uri="{BB962C8B-B14F-4D97-AF65-F5344CB8AC3E}">
        <p14:creationId xmlns:p14="http://schemas.microsoft.com/office/powerpoint/2010/main" val="1191666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11560" y="4149080"/>
            <a:ext cx="7772400" cy="2187674"/>
          </a:xfrm>
        </p:spPr>
        <p:txBody>
          <a:bodyPr>
            <a:normAutofit/>
          </a:bodyPr>
          <a:lstStyle/>
          <a:p>
            <a:r>
              <a:rPr lang="tr-TR" sz="3500" b="1" dirty="0" smtClean="0">
                <a:latin typeface="Times New Roman" panose="02020603050405020304" pitchFamily="18" charset="0"/>
                <a:cs typeface="Times New Roman" panose="02020603050405020304" pitchFamily="18" charset="0"/>
              </a:rPr>
              <a:t>2020</a:t>
            </a:r>
            <a:br>
              <a:rPr lang="tr-TR" sz="3500" b="1" dirty="0" smtClean="0">
                <a:latin typeface="Times New Roman" panose="02020603050405020304" pitchFamily="18" charset="0"/>
                <a:cs typeface="Times New Roman" panose="02020603050405020304" pitchFamily="18" charset="0"/>
              </a:rPr>
            </a:br>
            <a:r>
              <a:rPr lang="tr-TR" sz="3500" b="1" dirty="0" smtClean="0">
                <a:latin typeface="Times New Roman" panose="02020603050405020304" pitchFamily="18" charset="0"/>
                <a:cs typeface="Times New Roman" panose="02020603050405020304" pitchFamily="18" charset="0"/>
              </a:rPr>
              <a:t>Kurum İç Değerlendirme Raporu (KİDR)</a:t>
            </a:r>
            <a:endParaRPr lang="tr-TR" sz="3500" b="1" dirty="0">
              <a:latin typeface="Times New Roman" panose="02020603050405020304" pitchFamily="18" charset="0"/>
              <a:cs typeface="Times New Roman" panose="02020603050405020304" pitchFamily="18" charset="0"/>
            </a:endParaRPr>
          </a:p>
        </p:txBody>
      </p:sp>
      <p:pic>
        <p:nvPicPr>
          <p:cNvPr id="1026" name="Picture 2" descr="C:\Users\nkorkmaz\Desktop\amble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260648"/>
            <a:ext cx="2133600" cy="2233612"/>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2411760" y="2852936"/>
            <a:ext cx="4572000" cy="1169551"/>
          </a:xfrm>
          <a:prstGeom prst="rect">
            <a:avLst/>
          </a:prstGeom>
        </p:spPr>
        <p:txBody>
          <a:bodyPr>
            <a:spAutoFit/>
          </a:bodyPr>
          <a:lstStyle/>
          <a:p>
            <a:pPr algn="ctr"/>
            <a:r>
              <a:rPr lang="tr-TR" sz="3500" b="1" dirty="0" smtClean="0">
                <a:effectLst/>
                <a:latin typeface="Times New Roman"/>
                <a:ea typeface="Times New Roman"/>
              </a:rPr>
              <a:t>İstanbul</a:t>
            </a:r>
            <a:r>
              <a:rPr lang="tr-TR" sz="3500" dirty="0" smtClean="0">
                <a:effectLst/>
                <a:latin typeface="Times New Roman"/>
                <a:ea typeface="Times New Roman"/>
              </a:rPr>
              <a:t/>
            </a:r>
            <a:br>
              <a:rPr lang="tr-TR" sz="3500" dirty="0" smtClean="0">
                <a:effectLst/>
                <a:latin typeface="Times New Roman"/>
                <a:ea typeface="Times New Roman"/>
              </a:rPr>
            </a:br>
            <a:r>
              <a:rPr lang="tr-TR" sz="3500" b="1" dirty="0" smtClean="0">
                <a:effectLst/>
                <a:latin typeface="Times New Roman"/>
                <a:ea typeface="Times New Roman"/>
              </a:rPr>
              <a:t>GEDİK Üniversitesi</a:t>
            </a:r>
            <a:endParaRPr lang="tr-TR" sz="3500" dirty="0"/>
          </a:p>
        </p:txBody>
      </p:sp>
    </p:spTree>
    <p:extLst>
      <p:ext uri="{BB962C8B-B14F-4D97-AF65-F5344CB8AC3E}">
        <p14:creationId xmlns:p14="http://schemas.microsoft.com/office/powerpoint/2010/main" val="2606066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91129029"/>
              </p:ext>
            </p:extLst>
          </p:nvPr>
        </p:nvGraphicFramePr>
        <p:xfrm>
          <a:off x="179513" y="332655"/>
          <a:ext cx="8712968" cy="6415727"/>
        </p:xfrm>
        <a:graphic>
          <a:graphicData uri="http://schemas.openxmlformats.org/drawingml/2006/table">
            <a:tbl>
              <a:tblPr>
                <a:tableStyleId>{5C22544A-7EE6-4342-B048-85BDC9FD1C3A}</a:tableStyleId>
              </a:tblPr>
              <a:tblGrid>
                <a:gridCol w="4002461"/>
                <a:gridCol w="1080104"/>
                <a:gridCol w="3630403"/>
              </a:tblGrid>
              <a:tr h="300859">
                <a:tc gridSpan="3">
                  <a:txBody>
                    <a:bodyPr/>
                    <a:lstStyle/>
                    <a:p>
                      <a:pPr>
                        <a:lnSpc>
                          <a:spcPct val="115000"/>
                        </a:lnSpc>
                        <a:spcAft>
                          <a:spcPts val="0"/>
                        </a:spcAft>
                      </a:pPr>
                      <a:r>
                        <a:rPr lang="tr-TR" sz="1500" dirty="0">
                          <a:effectLst/>
                        </a:rPr>
                        <a:t>2. Kalite Güvence Sistemi </a:t>
                      </a:r>
                      <a:endParaRPr lang="tr-TR" sz="1500" dirty="0">
                        <a:solidFill>
                          <a:srgbClr val="000000"/>
                        </a:solidFill>
                        <a:effectLst/>
                        <a:latin typeface="Times New Roman"/>
                        <a:ea typeface="Calibri"/>
                      </a:endParaRPr>
                    </a:p>
                  </a:txBody>
                  <a:tcPr marL="48725" marR="48725" marT="0" marB="0" anchor="ctr">
                    <a:solidFill>
                      <a:schemeClr val="tx2">
                        <a:lumMod val="60000"/>
                        <a:lumOff val="40000"/>
                      </a:schemeClr>
                    </a:solidFill>
                  </a:tcPr>
                </a:tc>
                <a:tc hMerge="1">
                  <a:txBody>
                    <a:bodyPr/>
                    <a:lstStyle/>
                    <a:p>
                      <a:endParaRPr lang="tr-TR"/>
                    </a:p>
                  </a:txBody>
                  <a:tcPr/>
                </a:tc>
                <a:tc hMerge="1">
                  <a:txBody>
                    <a:bodyPr/>
                    <a:lstStyle/>
                    <a:p>
                      <a:endParaRPr lang="tr-TR"/>
                    </a:p>
                  </a:txBody>
                  <a:tcPr/>
                </a:tc>
              </a:tr>
              <a:tr h="1008631">
                <a:tc>
                  <a:txBody>
                    <a:bodyPr/>
                    <a:lstStyle/>
                    <a:p>
                      <a:pPr>
                        <a:lnSpc>
                          <a:spcPct val="115000"/>
                        </a:lnSpc>
                        <a:spcAft>
                          <a:spcPts val="0"/>
                        </a:spcAft>
                      </a:pPr>
                      <a:r>
                        <a:rPr lang="tr-TR" sz="1500" dirty="0">
                          <a:effectLst/>
                        </a:rPr>
                        <a:t>*1- Kurumun Stratejik Planında Yer Alan Eğitim Ve Öğretim Faaliyetlerine İlişkin Hedefleri Gerçekleştirme Yüzdesi (% Olarak) </a:t>
                      </a:r>
                      <a:endParaRPr lang="tr-TR" sz="1500" dirty="0">
                        <a:solidFill>
                          <a:srgbClr val="000000"/>
                        </a:solidFill>
                        <a:effectLst/>
                        <a:latin typeface="Times New Roman"/>
                        <a:ea typeface="Calibri"/>
                      </a:endParaRPr>
                    </a:p>
                  </a:txBody>
                  <a:tcPr marL="48725" marR="48725"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48725" marR="48725" marT="0" marB="0" anchor="ctr"/>
                </a:tc>
                <a:tc rowSpan="4">
                  <a:txBody>
                    <a:bodyPr/>
                    <a:lstStyle/>
                    <a:p>
                      <a:pPr algn="just">
                        <a:lnSpc>
                          <a:spcPct val="115000"/>
                        </a:lnSpc>
                        <a:spcAft>
                          <a:spcPts val="0"/>
                        </a:spcAft>
                      </a:pPr>
                      <a:r>
                        <a:rPr lang="tr-TR" sz="1500" dirty="0">
                          <a:effectLst/>
                        </a:rPr>
                        <a:t>01 Ocak - 31 Aralık tarihleri arasında göstergeye ilişkin ilgili yıldaki gerçekleştirme yüzdesi girilecektir.</a:t>
                      </a:r>
                    </a:p>
                    <a:p>
                      <a:pPr algn="just">
                        <a:lnSpc>
                          <a:spcPct val="115000"/>
                        </a:lnSpc>
                        <a:spcAft>
                          <a:spcPts val="0"/>
                        </a:spcAft>
                      </a:pPr>
                      <a:r>
                        <a:rPr lang="tr-TR" sz="1500" dirty="0">
                          <a:effectLst/>
                        </a:rPr>
                        <a:t>İlgili gösterge % olarak sorulmakta olup,</a:t>
                      </a:r>
                    </a:p>
                    <a:p>
                      <a:pPr algn="just">
                        <a:lnSpc>
                          <a:spcPct val="115000"/>
                        </a:lnSpc>
                        <a:spcAft>
                          <a:spcPts val="0"/>
                        </a:spcAft>
                      </a:pPr>
                      <a:r>
                        <a:rPr lang="tr-TR" sz="1500" dirty="0">
                          <a:effectLst/>
                        </a:rPr>
                        <a:t>-&gt; 5 üzerinden 4,15 olan gösterge değeri 4,15x20=83 olacak şekilde giriniz.</a:t>
                      </a:r>
                    </a:p>
                    <a:p>
                      <a:pPr algn="just">
                        <a:lnSpc>
                          <a:spcPct val="115000"/>
                        </a:lnSpc>
                        <a:spcAft>
                          <a:spcPts val="0"/>
                        </a:spcAft>
                      </a:pPr>
                      <a:r>
                        <a:rPr lang="tr-TR" sz="1500" dirty="0">
                          <a:effectLst/>
                        </a:rPr>
                        <a:t>-&gt; Gerçekleşme Yüzdesi 100 üzerinden 64 ise ilgili veriyi 0,64 şeklinde değil 64 olarak giriniz.</a:t>
                      </a:r>
                    </a:p>
                    <a:p>
                      <a:pPr algn="just">
                        <a:lnSpc>
                          <a:spcPct val="115000"/>
                        </a:lnSpc>
                        <a:spcAft>
                          <a:spcPts val="0"/>
                        </a:spcAft>
                      </a:pPr>
                      <a:r>
                        <a:rPr lang="tr-TR" sz="1500" dirty="0">
                          <a:effectLst/>
                        </a:rPr>
                        <a:t>-&gt; Gerçekleşme Yüzdesi 100’den büyük ise ilgili değeri girebilirsiniz.</a:t>
                      </a:r>
                    </a:p>
                    <a:p>
                      <a:pPr algn="just">
                        <a:lnSpc>
                          <a:spcPct val="115000"/>
                        </a:lnSpc>
                        <a:spcAft>
                          <a:spcPts val="0"/>
                        </a:spcAft>
                      </a:pPr>
                      <a:r>
                        <a:rPr lang="tr-TR" sz="1500" dirty="0">
                          <a:effectLst/>
                        </a:rPr>
                        <a:t>-&gt; Gerçekleşme Yüzdesi 0’dan küçük ise 0 olarak giriş yapınız.</a:t>
                      </a:r>
                      <a:endParaRPr lang="tr-TR" sz="1500" dirty="0">
                        <a:solidFill>
                          <a:srgbClr val="000000"/>
                        </a:solidFill>
                        <a:effectLst/>
                        <a:latin typeface="Times New Roman"/>
                        <a:ea typeface="Calibri"/>
                      </a:endParaRPr>
                    </a:p>
                  </a:txBody>
                  <a:tcPr marL="48725" marR="48725" marT="0" marB="0" anchor="ctr"/>
                </a:tc>
              </a:tr>
              <a:tr h="762330">
                <a:tc>
                  <a:txBody>
                    <a:bodyPr/>
                    <a:lstStyle/>
                    <a:p>
                      <a:pPr>
                        <a:lnSpc>
                          <a:spcPct val="115000"/>
                        </a:lnSpc>
                        <a:spcAft>
                          <a:spcPts val="0"/>
                        </a:spcAft>
                      </a:pPr>
                      <a:r>
                        <a:rPr lang="tr-TR" sz="1500" dirty="0">
                          <a:effectLst/>
                        </a:rPr>
                        <a:t>*2- Kurumun Stratejik Planında Yer Alan Araştırma Faaliyetlerine İlişkin Hedefleri Gerçekleştirme Yüzdesi (% Olarak) </a:t>
                      </a:r>
                      <a:endParaRPr lang="tr-TR" sz="1500" dirty="0">
                        <a:solidFill>
                          <a:srgbClr val="000000"/>
                        </a:solidFill>
                        <a:effectLst/>
                        <a:latin typeface="Times New Roman"/>
                        <a:ea typeface="Calibri"/>
                      </a:endParaRPr>
                    </a:p>
                  </a:txBody>
                  <a:tcPr marL="48725" marR="48725"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48725" marR="48725" marT="0" marB="0" anchor="ctr"/>
                </a:tc>
                <a:tc vMerge="1">
                  <a:txBody>
                    <a:bodyPr/>
                    <a:lstStyle/>
                    <a:p>
                      <a:endParaRPr lang="tr-TR"/>
                    </a:p>
                  </a:txBody>
                  <a:tcPr/>
                </a:tc>
              </a:tr>
              <a:tr h="762330">
                <a:tc>
                  <a:txBody>
                    <a:bodyPr/>
                    <a:lstStyle/>
                    <a:p>
                      <a:pPr>
                        <a:lnSpc>
                          <a:spcPct val="115000"/>
                        </a:lnSpc>
                        <a:spcAft>
                          <a:spcPts val="0"/>
                        </a:spcAft>
                      </a:pPr>
                      <a:r>
                        <a:rPr lang="tr-TR" sz="1500" dirty="0">
                          <a:effectLst/>
                        </a:rPr>
                        <a:t>*3- Kurumun Stratejik Planında Yer Alan İdari Faaliyetlerine İlişkin Hedefleri Gerçekleştirme Yüzdesi (% Olarak) </a:t>
                      </a:r>
                      <a:endParaRPr lang="tr-TR" sz="1500" dirty="0">
                        <a:solidFill>
                          <a:srgbClr val="000000"/>
                        </a:solidFill>
                        <a:effectLst/>
                        <a:latin typeface="Times New Roman"/>
                        <a:ea typeface="Calibri"/>
                      </a:endParaRPr>
                    </a:p>
                  </a:txBody>
                  <a:tcPr marL="48725" marR="48725"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48725" marR="48725" marT="0" marB="0" anchor="ctr"/>
                </a:tc>
                <a:tc vMerge="1">
                  <a:txBody>
                    <a:bodyPr/>
                    <a:lstStyle/>
                    <a:p>
                      <a:endParaRPr lang="tr-TR"/>
                    </a:p>
                  </a:txBody>
                  <a:tcPr/>
                </a:tc>
              </a:tr>
              <a:tr h="913409">
                <a:tc>
                  <a:txBody>
                    <a:bodyPr/>
                    <a:lstStyle/>
                    <a:p>
                      <a:pPr>
                        <a:lnSpc>
                          <a:spcPct val="115000"/>
                        </a:lnSpc>
                        <a:spcAft>
                          <a:spcPts val="0"/>
                        </a:spcAft>
                      </a:pPr>
                      <a:r>
                        <a:rPr lang="tr-TR" sz="1500" dirty="0">
                          <a:effectLst/>
                        </a:rPr>
                        <a:t>*4- Kurumun Stratejik Planında Yer Alan Toplumsal Hizmet Faaliyetlerine İlişkin Hedefleri Gerçekleştirme Yüzdesi (% Olarak) </a:t>
                      </a:r>
                      <a:endParaRPr lang="tr-TR" sz="1500" dirty="0">
                        <a:solidFill>
                          <a:srgbClr val="000000"/>
                        </a:solidFill>
                        <a:effectLst/>
                        <a:latin typeface="Times New Roman"/>
                        <a:ea typeface="Calibri"/>
                      </a:endParaRPr>
                    </a:p>
                  </a:txBody>
                  <a:tcPr marL="48725" marR="48725"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48725" marR="48725" marT="0" marB="0" anchor="ctr"/>
                </a:tc>
                <a:tc vMerge="1">
                  <a:txBody>
                    <a:bodyPr/>
                    <a:lstStyle/>
                    <a:p>
                      <a:endParaRPr lang="tr-TR"/>
                    </a:p>
                  </a:txBody>
                  <a:tcPr/>
                </a:tc>
              </a:tr>
              <a:tr h="762330">
                <a:tc>
                  <a:txBody>
                    <a:bodyPr/>
                    <a:lstStyle/>
                    <a:p>
                      <a:pPr>
                        <a:lnSpc>
                          <a:spcPct val="115000"/>
                        </a:lnSpc>
                        <a:spcAft>
                          <a:spcPts val="0"/>
                        </a:spcAft>
                      </a:pPr>
                      <a:r>
                        <a:rPr lang="tr-TR" sz="1500">
                          <a:effectLst/>
                        </a:rPr>
                        <a:t>15- Kalite Kültürünü Yaygınlaştırma Amacıyla Kurumunuzca Düzenlenen Faaliyet (Toplantı, Çalıştay vb.) Sayısı </a:t>
                      </a:r>
                      <a:endParaRPr lang="tr-TR" sz="1500">
                        <a:solidFill>
                          <a:srgbClr val="000000"/>
                        </a:solidFill>
                        <a:effectLst/>
                        <a:latin typeface="Times New Roman"/>
                        <a:ea typeface="Calibri"/>
                      </a:endParaRPr>
                    </a:p>
                  </a:txBody>
                  <a:tcPr marL="48725" marR="48725"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48725" marR="48725" marT="0" marB="0" anchor="ctr"/>
                </a:tc>
                <a:tc rowSpan="3">
                  <a:txBody>
                    <a:bodyPr/>
                    <a:lstStyle/>
                    <a:p>
                      <a:pPr algn="just">
                        <a:lnSpc>
                          <a:spcPct val="115000"/>
                        </a:lnSpc>
                        <a:spcAft>
                          <a:spcPts val="0"/>
                        </a:spcAft>
                      </a:pPr>
                      <a:r>
                        <a:rPr lang="tr-TR" sz="1500" dirty="0">
                          <a:effectLst/>
                        </a:rPr>
                        <a:t>01 Ocak - 31 Aralık tarihleri arasında göstergeye ilişkin ilgili yıldaki gerçekleştirilen toplantı sayısını ifade edilmektedir.</a:t>
                      </a:r>
                    </a:p>
                    <a:p>
                      <a:pPr algn="just">
                        <a:lnSpc>
                          <a:spcPct val="115000"/>
                        </a:lnSpc>
                        <a:spcAft>
                          <a:spcPts val="0"/>
                        </a:spcAft>
                      </a:pPr>
                      <a:r>
                        <a:rPr lang="tr-TR" sz="1500" dirty="0">
                          <a:effectLst/>
                        </a:rPr>
                        <a:t>Söz konusu faaliyetlerin kurumsal nitelikte olması gerekmektedir.</a:t>
                      </a:r>
                    </a:p>
                    <a:p>
                      <a:pPr algn="just">
                        <a:lnSpc>
                          <a:spcPct val="115000"/>
                        </a:lnSpc>
                        <a:spcAft>
                          <a:spcPts val="0"/>
                        </a:spcAft>
                      </a:pPr>
                      <a:r>
                        <a:rPr lang="tr-TR" sz="1500" dirty="0">
                          <a:effectLst/>
                        </a:rPr>
                        <a:t>Birimlerin kendi içerisinde yapmış olduğu “birim kalite komisyonları” olarak adlandırılabilecek toplantılar kastedilmemiştir.</a:t>
                      </a:r>
                      <a:endParaRPr lang="tr-TR" sz="1500" dirty="0">
                        <a:solidFill>
                          <a:srgbClr val="000000"/>
                        </a:solidFill>
                        <a:effectLst/>
                        <a:latin typeface="Times New Roman"/>
                        <a:ea typeface="Calibri"/>
                      </a:endParaRPr>
                    </a:p>
                  </a:txBody>
                  <a:tcPr marL="48725" marR="48725" marT="0" marB="0" anchor="ctr"/>
                </a:tc>
              </a:tr>
              <a:tr h="913409">
                <a:tc>
                  <a:txBody>
                    <a:bodyPr/>
                    <a:lstStyle/>
                    <a:p>
                      <a:pPr>
                        <a:lnSpc>
                          <a:spcPct val="115000"/>
                        </a:lnSpc>
                        <a:spcAft>
                          <a:spcPts val="0"/>
                        </a:spcAft>
                      </a:pPr>
                      <a:r>
                        <a:rPr lang="tr-TR" sz="1500">
                          <a:effectLst/>
                        </a:rPr>
                        <a:t>*16- Kurumun İç Paydaşları İle Kalite Süreçleri Kapsamında Gerçekleştirdiği Geribildirim Ve Değerlendirme Toplantılarının Sayısı </a:t>
                      </a:r>
                      <a:endParaRPr lang="tr-TR" sz="1500">
                        <a:solidFill>
                          <a:srgbClr val="000000"/>
                        </a:solidFill>
                        <a:effectLst/>
                        <a:latin typeface="Times New Roman"/>
                        <a:ea typeface="Calibri"/>
                      </a:endParaRPr>
                    </a:p>
                  </a:txBody>
                  <a:tcPr marL="48725" marR="48725"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48725" marR="48725" marT="0" marB="0" anchor="ctr"/>
                </a:tc>
                <a:tc vMerge="1">
                  <a:txBody>
                    <a:bodyPr/>
                    <a:lstStyle/>
                    <a:p>
                      <a:endParaRPr lang="tr-TR"/>
                    </a:p>
                  </a:txBody>
                  <a:tcPr/>
                </a:tc>
              </a:tr>
              <a:tr h="913409">
                <a:tc>
                  <a:txBody>
                    <a:bodyPr/>
                    <a:lstStyle/>
                    <a:p>
                      <a:pPr>
                        <a:lnSpc>
                          <a:spcPct val="115000"/>
                        </a:lnSpc>
                        <a:spcAft>
                          <a:spcPts val="0"/>
                        </a:spcAft>
                      </a:pPr>
                      <a:r>
                        <a:rPr lang="tr-TR" sz="1500">
                          <a:effectLst/>
                        </a:rPr>
                        <a:t>*17- Kurumun Dış Paydaşları İle Kalite Süreçleri Kapsamında Gerçekleştirdiği Geribildirim Ve Değerlendirme Toplantılarının Sayısı </a:t>
                      </a:r>
                      <a:endParaRPr lang="tr-TR" sz="1500">
                        <a:solidFill>
                          <a:srgbClr val="000000"/>
                        </a:solidFill>
                        <a:effectLst/>
                        <a:latin typeface="Times New Roman"/>
                        <a:ea typeface="Calibri"/>
                      </a:endParaRPr>
                    </a:p>
                  </a:txBody>
                  <a:tcPr marL="48725" marR="48725"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48725" marR="48725" marT="0" marB="0" anchor="ctr"/>
                </a:tc>
                <a:tc vMerge="1">
                  <a:txBody>
                    <a:bodyPr/>
                    <a:lstStyle/>
                    <a:p>
                      <a:endParaRPr lang="tr-TR"/>
                    </a:p>
                  </a:txBody>
                  <a:tcPr/>
                </a:tc>
              </a:tr>
            </a:tbl>
          </a:graphicData>
        </a:graphic>
      </p:graphicFrame>
    </p:spTree>
    <p:extLst>
      <p:ext uri="{BB962C8B-B14F-4D97-AF65-F5344CB8AC3E}">
        <p14:creationId xmlns:p14="http://schemas.microsoft.com/office/powerpoint/2010/main" val="9699915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92210704"/>
              </p:ext>
            </p:extLst>
          </p:nvPr>
        </p:nvGraphicFramePr>
        <p:xfrm>
          <a:off x="107504" y="149904"/>
          <a:ext cx="8856985" cy="6519455"/>
        </p:xfrm>
        <a:graphic>
          <a:graphicData uri="http://schemas.openxmlformats.org/drawingml/2006/table">
            <a:tbl>
              <a:tblPr>
                <a:tableStyleId>{5C22544A-7EE6-4342-B048-85BDC9FD1C3A}</a:tableStyleId>
              </a:tblPr>
              <a:tblGrid>
                <a:gridCol w="4068619"/>
                <a:gridCol w="1097956"/>
                <a:gridCol w="3690410"/>
              </a:tblGrid>
              <a:tr h="583644">
                <a:tc>
                  <a:txBody>
                    <a:bodyPr/>
                    <a:lstStyle/>
                    <a:p>
                      <a:pPr>
                        <a:lnSpc>
                          <a:spcPct val="115000"/>
                        </a:lnSpc>
                        <a:spcAft>
                          <a:spcPts val="0"/>
                        </a:spcAft>
                      </a:pPr>
                      <a:r>
                        <a:rPr lang="tr-TR" sz="1500" dirty="0">
                          <a:effectLst/>
                        </a:rPr>
                        <a:t>*18- Akademik Personel Memnuniyet Oranı (% Olarak) </a:t>
                      </a:r>
                      <a:endParaRPr lang="tr-TR" sz="1500" dirty="0">
                        <a:solidFill>
                          <a:srgbClr val="000000"/>
                        </a:solidFill>
                        <a:effectLst/>
                        <a:latin typeface="Times New Roman"/>
                        <a:ea typeface="Calibri"/>
                      </a:endParaRPr>
                    </a:p>
                  </a:txBody>
                  <a:tcPr marL="42300" marR="42300"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42300" marR="42300" marT="0" marB="0" anchor="ctr"/>
                </a:tc>
                <a:tc rowSpan="3">
                  <a:txBody>
                    <a:bodyPr/>
                    <a:lstStyle/>
                    <a:p>
                      <a:pPr algn="just">
                        <a:lnSpc>
                          <a:spcPct val="115000"/>
                        </a:lnSpc>
                        <a:spcAft>
                          <a:spcPts val="0"/>
                        </a:spcAft>
                      </a:pPr>
                      <a:r>
                        <a:rPr lang="tr-TR" sz="1500" dirty="0">
                          <a:effectLst/>
                        </a:rPr>
                        <a:t>İlgili yılın 01 Ocak - 31 Aralık tarihlerini kapsayacak şekilde yapılan göstergede belirtilen Memnuniyet Anketlerine ilişkin bilgi girilecektir.</a:t>
                      </a:r>
                    </a:p>
                    <a:p>
                      <a:pPr algn="just">
                        <a:lnSpc>
                          <a:spcPct val="115000"/>
                        </a:lnSpc>
                        <a:spcAft>
                          <a:spcPts val="0"/>
                        </a:spcAft>
                      </a:pPr>
                      <a:r>
                        <a:rPr lang="tr-TR" sz="1500" dirty="0">
                          <a:effectLst/>
                        </a:rPr>
                        <a:t>İlgili gösterge % olarak sorulmakta olup,</a:t>
                      </a:r>
                    </a:p>
                    <a:p>
                      <a:pPr algn="just">
                        <a:lnSpc>
                          <a:spcPct val="115000"/>
                        </a:lnSpc>
                        <a:spcAft>
                          <a:spcPts val="0"/>
                        </a:spcAft>
                      </a:pPr>
                      <a:r>
                        <a:rPr lang="tr-TR" sz="1500" dirty="0">
                          <a:effectLst/>
                        </a:rPr>
                        <a:t>-&gt; 5 üzerinden 4,15 olan gösterge değeri 4,15x20=83 olacak şekilde giriniz.</a:t>
                      </a:r>
                    </a:p>
                    <a:p>
                      <a:pPr algn="just">
                        <a:lnSpc>
                          <a:spcPct val="115000"/>
                        </a:lnSpc>
                        <a:spcAft>
                          <a:spcPts val="0"/>
                        </a:spcAft>
                      </a:pPr>
                      <a:r>
                        <a:rPr lang="tr-TR" sz="1500" dirty="0">
                          <a:effectLst/>
                        </a:rPr>
                        <a:t>-&gt; Min. 0 </a:t>
                      </a:r>
                      <a:r>
                        <a:rPr lang="tr-TR" sz="1500" dirty="0" err="1">
                          <a:effectLst/>
                        </a:rPr>
                        <a:t>max</a:t>
                      </a:r>
                      <a:r>
                        <a:rPr lang="tr-TR" sz="1500" dirty="0">
                          <a:effectLst/>
                        </a:rPr>
                        <a:t>. 100 Değerini giriniz.</a:t>
                      </a:r>
                    </a:p>
                    <a:p>
                      <a:pPr algn="just">
                        <a:lnSpc>
                          <a:spcPct val="115000"/>
                        </a:lnSpc>
                        <a:spcAft>
                          <a:spcPts val="0"/>
                        </a:spcAft>
                      </a:pPr>
                      <a:r>
                        <a:rPr lang="tr-TR" sz="1500" dirty="0">
                          <a:effectLst/>
                        </a:rPr>
                        <a:t>-&gt; Örneğin 2019 Ocak ayında 2018 yılı için değerlendirme anketi yapıyor iseniz sonuç bilgisini bu gösterge hesaplamasına dahil ediniz.</a:t>
                      </a:r>
                    </a:p>
                    <a:p>
                      <a:pPr algn="just">
                        <a:lnSpc>
                          <a:spcPct val="115000"/>
                        </a:lnSpc>
                        <a:spcAft>
                          <a:spcPts val="0"/>
                        </a:spcAft>
                      </a:pPr>
                      <a:r>
                        <a:rPr lang="tr-TR" sz="1500" dirty="0">
                          <a:effectLst/>
                        </a:rPr>
                        <a:t>-&gt; Örneğin İlgili yılı kapsayan 2 Akademik Personel memnuniyet anketi yapmış iseniz ilgili memnuniyet oranlarının aritmetik ortalamasını yazınız. (1.sinin sonucu 87 ikincisinin sonucu 92 ise yazmanız gereken değer =&gt; 89,5 )</a:t>
                      </a:r>
                      <a:endParaRPr lang="tr-TR" sz="1500" dirty="0">
                        <a:solidFill>
                          <a:srgbClr val="000000"/>
                        </a:solidFill>
                        <a:effectLst/>
                        <a:latin typeface="Times New Roman"/>
                        <a:ea typeface="Calibri"/>
                      </a:endParaRPr>
                    </a:p>
                  </a:txBody>
                  <a:tcPr marL="42300" marR="42300" marT="0" marB="0" anchor="ctr"/>
                </a:tc>
              </a:tr>
              <a:tr h="583644">
                <a:tc>
                  <a:txBody>
                    <a:bodyPr/>
                    <a:lstStyle/>
                    <a:p>
                      <a:pPr>
                        <a:lnSpc>
                          <a:spcPct val="115000"/>
                        </a:lnSpc>
                        <a:spcAft>
                          <a:spcPts val="0"/>
                        </a:spcAft>
                      </a:pPr>
                      <a:r>
                        <a:rPr lang="tr-TR" sz="1500" dirty="0">
                          <a:effectLst/>
                        </a:rPr>
                        <a:t>*19- İdari Personel Memnuniyet Oranı (% Olarak) </a:t>
                      </a:r>
                      <a:endParaRPr lang="tr-TR" sz="1500" dirty="0">
                        <a:solidFill>
                          <a:srgbClr val="000000"/>
                        </a:solidFill>
                        <a:effectLst/>
                        <a:latin typeface="Times New Roman"/>
                        <a:ea typeface="Calibri"/>
                      </a:endParaRPr>
                    </a:p>
                  </a:txBody>
                  <a:tcPr marL="42300" marR="42300"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42300" marR="42300" marT="0" marB="0" anchor="ctr"/>
                </a:tc>
                <a:tc vMerge="1">
                  <a:txBody>
                    <a:bodyPr/>
                    <a:lstStyle/>
                    <a:p>
                      <a:endParaRPr lang="tr-TR"/>
                    </a:p>
                  </a:txBody>
                  <a:tcPr/>
                </a:tc>
              </a:tr>
              <a:tr h="3934894">
                <a:tc>
                  <a:txBody>
                    <a:bodyPr/>
                    <a:lstStyle/>
                    <a:p>
                      <a:pPr>
                        <a:lnSpc>
                          <a:spcPct val="115000"/>
                        </a:lnSpc>
                        <a:spcAft>
                          <a:spcPts val="0"/>
                        </a:spcAft>
                      </a:pPr>
                      <a:r>
                        <a:rPr lang="tr-TR" sz="1500" dirty="0">
                          <a:effectLst/>
                        </a:rPr>
                        <a:t>*20- Öğrenci Genel Memnuniyet Oranı (% Olarak) </a:t>
                      </a:r>
                      <a:endParaRPr lang="tr-TR" sz="1500" dirty="0">
                        <a:solidFill>
                          <a:srgbClr val="000000"/>
                        </a:solidFill>
                        <a:effectLst/>
                        <a:latin typeface="Times New Roman"/>
                        <a:ea typeface="Calibri"/>
                      </a:endParaRPr>
                    </a:p>
                  </a:txBody>
                  <a:tcPr marL="42300" marR="42300"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42300" marR="42300" marT="0" marB="0" anchor="ctr"/>
                </a:tc>
                <a:tc vMerge="1">
                  <a:txBody>
                    <a:bodyPr/>
                    <a:lstStyle/>
                    <a:p>
                      <a:endParaRPr lang="tr-TR"/>
                    </a:p>
                  </a:txBody>
                  <a:tcPr/>
                </a:tc>
              </a:tr>
              <a:tr h="566909">
                <a:tc>
                  <a:txBody>
                    <a:bodyPr/>
                    <a:lstStyle/>
                    <a:p>
                      <a:pPr>
                        <a:lnSpc>
                          <a:spcPct val="115000"/>
                        </a:lnSpc>
                        <a:spcAft>
                          <a:spcPts val="0"/>
                        </a:spcAft>
                      </a:pPr>
                      <a:r>
                        <a:rPr lang="tr-TR" sz="1500" dirty="0">
                          <a:effectLst/>
                        </a:rPr>
                        <a:t>*23- Öğretim Elemanı Değişim Programları İle Gelen Öğretim Elemanı Sayısı </a:t>
                      </a:r>
                      <a:endParaRPr lang="tr-TR" sz="1500" dirty="0">
                        <a:solidFill>
                          <a:srgbClr val="000000"/>
                        </a:solidFill>
                        <a:effectLst/>
                        <a:latin typeface="Times New Roman"/>
                        <a:ea typeface="Calibri"/>
                      </a:endParaRPr>
                    </a:p>
                  </a:txBody>
                  <a:tcPr marL="42300" marR="42300" marT="0" marB="0" anchor="ctr"/>
                </a:tc>
                <a:tc>
                  <a:txBody>
                    <a:bodyPr/>
                    <a:lstStyle/>
                    <a:p>
                      <a:pPr algn="ctr">
                        <a:lnSpc>
                          <a:spcPct val="115000"/>
                        </a:lnSpc>
                        <a:spcAft>
                          <a:spcPts val="0"/>
                        </a:spcAft>
                      </a:pPr>
                      <a:r>
                        <a:rPr lang="tr-TR" sz="1500">
                          <a:effectLst/>
                        </a:rPr>
                        <a:t>KURUM </a:t>
                      </a:r>
                      <a:endParaRPr lang="tr-TR" sz="1500">
                        <a:solidFill>
                          <a:srgbClr val="000000"/>
                        </a:solidFill>
                        <a:effectLst/>
                        <a:latin typeface="Times New Roman"/>
                        <a:ea typeface="Calibri"/>
                      </a:endParaRPr>
                    </a:p>
                  </a:txBody>
                  <a:tcPr marL="42300" marR="42300" marT="0" marB="0" anchor="ctr"/>
                </a:tc>
                <a:tc rowSpan="2">
                  <a:txBody>
                    <a:bodyPr/>
                    <a:lstStyle/>
                    <a:p>
                      <a:pPr algn="just">
                        <a:lnSpc>
                          <a:spcPct val="115000"/>
                        </a:lnSpc>
                        <a:spcAft>
                          <a:spcPts val="0"/>
                        </a:spcAft>
                      </a:pPr>
                      <a:r>
                        <a:rPr lang="tr-TR" sz="1500" dirty="0">
                          <a:effectLst/>
                        </a:rPr>
                        <a:t>01 Ocak - 31 Aralık tarihleri arasında göstergeye ilişkin ilgili yıldaki Öğretim Elemanı Değişim Programları İle Gelen yada Giden Öğretim Elemanı Sayısını ifade etmektedir.</a:t>
                      </a:r>
                      <a:endParaRPr lang="tr-TR" sz="1500" dirty="0">
                        <a:solidFill>
                          <a:srgbClr val="000000"/>
                        </a:solidFill>
                        <a:effectLst/>
                        <a:latin typeface="Times New Roman"/>
                        <a:ea typeface="Calibri"/>
                      </a:endParaRPr>
                    </a:p>
                  </a:txBody>
                  <a:tcPr marL="42300" marR="42300" marT="0" marB="0" anchor="ctr"/>
                </a:tc>
              </a:tr>
              <a:tr h="850364">
                <a:tc>
                  <a:txBody>
                    <a:bodyPr/>
                    <a:lstStyle/>
                    <a:p>
                      <a:pPr>
                        <a:lnSpc>
                          <a:spcPct val="115000"/>
                        </a:lnSpc>
                        <a:spcAft>
                          <a:spcPts val="0"/>
                        </a:spcAft>
                      </a:pPr>
                      <a:r>
                        <a:rPr lang="tr-TR" sz="1500" dirty="0">
                          <a:effectLst/>
                        </a:rPr>
                        <a:t>*24- Öğretim Elemanı Değişim Programları İle Giden Öğretim Elemanı Sayısı </a:t>
                      </a:r>
                      <a:endParaRPr lang="tr-TR" sz="1500" dirty="0">
                        <a:solidFill>
                          <a:srgbClr val="000000"/>
                        </a:solidFill>
                        <a:effectLst/>
                        <a:latin typeface="Times New Roman"/>
                        <a:ea typeface="Calibri"/>
                      </a:endParaRPr>
                    </a:p>
                  </a:txBody>
                  <a:tcPr marL="42300" marR="42300"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42300" marR="42300" marT="0" marB="0" anchor="ctr"/>
                </a:tc>
                <a:tc vMerge="1">
                  <a:txBody>
                    <a:bodyPr/>
                    <a:lstStyle/>
                    <a:p>
                      <a:endParaRPr lang="tr-TR"/>
                    </a:p>
                  </a:txBody>
                  <a:tcPr/>
                </a:tc>
              </a:tr>
            </a:tbl>
          </a:graphicData>
        </a:graphic>
      </p:graphicFrame>
    </p:spTree>
    <p:extLst>
      <p:ext uri="{BB962C8B-B14F-4D97-AF65-F5344CB8AC3E}">
        <p14:creationId xmlns:p14="http://schemas.microsoft.com/office/powerpoint/2010/main" val="2278631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3877772431"/>
              </p:ext>
            </p:extLst>
          </p:nvPr>
        </p:nvGraphicFramePr>
        <p:xfrm>
          <a:off x="107504" y="116632"/>
          <a:ext cx="8784974" cy="6587592"/>
        </p:xfrm>
        <a:graphic>
          <a:graphicData uri="http://schemas.openxmlformats.org/drawingml/2006/table">
            <a:tbl>
              <a:tblPr>
                <a:tableStyleId>{5C22544A-7EE6-4342-B048-85BDC9FD1C3A}</a:tableStyleId>
              </a:tblPr>
              <a:tblGrid>
                <a:gridCol w="2952329"/>
                <a:gridCol w="864096"/>
                <a:gridCol w="4968549"/>
              </a:tblGrid>
              <a:tr h="129956">
                <a:tc gridSpan="3">
                  <a:txBody>
                    <a:bodyPr/>
                    <a:lstStyle/>
                    <a:p>
                      <a:pPr>
                        <a:lnSpc>
                          <a:spcPct val="115000"/>
                        </a:lnSpc>
                        <a:spcAft>
                          <a:spcPts val="0"/>
                        </a:spcAft>
                      </a:pPr>
                      <a:r>
                        <a:rPr lang="tr-TR" sz="1500" dirty="0">
                          <a:effectLst/>
                        </a:rPr>
                        <a:t>3. Eğitim Ve Öğretim </a:t>
                      </a:r>
                      <a:endParaRPr lang="tr-TR" sz="1500" dirty="0">
                        <a:solidFill>
                          <a:srgbClr val="000000"/>
                        </a:solidFill>
                        <a:effectLst/>
                        <a:latin typeface="Times New Roman"/>
                        <a:ea typeface="Calibri"/>
                      </a:endParaRPr>
                    </a:p>
                  </a:txBody>
                  <a:tcPr marL="24997" marR="24997" marT="0" marB="0" anchor="ctr">
                    <a:solidFill>
                      <a:schemeClr val="tx2">
                        <a:lumMod val="60000"/>
                        <a:lumOff val="40000"/>
                      </a:schemeClr>
                    </a:solidFill>
                  </a:tcPr>
                </a:tc>
                <a:tc hMerge="1">
                  <a:txBody>
                    <a:bodyPr/>
                    <a:lstStyle/>
                    <a:p>
                      <a:endParaRPr lang="tr-TR"/>
                    </a:p>
                  </a:txBody>
                  <a:tcPr/>
                </a:tc>
                <a:tc hMerge="1">
                  <a:txBody>
                    <a:bodyPr/>
                    <a:lstStyle/>
                    <a:p>
                      <a:endParaRPr lang="tr-TR"/>
                    </a:p>
                  </a:txBody>
                  <a:tcPr/>
                </a:tc>
              </a:tr>
              <a:tr h="1625956">
                <a:tc>
                  <a:txBody>
                    <a:bodyPr/>
                    <a:lstStyle/>
                    <a:p>
                      <a:pPr>
                        <a:lnSpc>
                          <a:spcPct val="115000"/>
                        </a:lnSpc>
                        <a:spcAft>
                          <a:spcPts val="0"/>
                        </a:spcAft>
                      </a:pPr>
                      <a:r>
                        <a:rPr lang="tr-TR" sz="1500" dirty="0">
                          <a:effectLst/>
                        </a:rPr>
                        <a:t>*1- Kurumun Web Sayfasından İzlenebilen, Program Bilgi Paketi Tamamlanmış Ön Lisans + Lisans + Yüksek Lisans + Doktora Programı Sayısının Toplam Program </a:t>
                      </a:r>
                      <a:r>
                        <a:rPr lang="tr-TR" sz="1500" dirty="0" err="1">
                          <a:effectLst/>
                        </a:rPr>
                        <a:t>Sayısı'na</a:t>
                      </a:r>
                      <a:r>
                        <a:rPr lang="tr-TR" sz="1500" dirty="0">
                          <a:effectLst/>
                        </a:rPr>
                        <a:t> Oranı </a:t>
                      </a:r>
                      <a:endParaRPr lang="tr-TR" sz="1500" dirty="0">
                        <a:solidFill>
                          <a:srgbClr val="000000"/>
                        </a:solidFill>
                        <a:effectLst/>
                        <a:latin typeface="Times New Roman"/>
                        <a:ea typeface="Calibri"/>
                      </a:endParaRPr>
                    </a:p>
                  </a:txBody>
                  <a:tcPr marL="24997" marR="24997"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24997" marR="24997" marT="0" marB="0" anchor="ctr"/>
                </a:tc>
                <a:tc>
                  <a:txBody>
                    <a:bodyPr/>
                    <a:lstStyle/>
                    <a:p>
                      <a:pPr algn="just">
                        <a:lnSpc>
                          <a:spcPct val="115000"/>
                        </a:lnSpc>
                        <a:spcAft>
                          <a:spcPts val="0"/>
                        </a:spcAft>
                      </a:pPr>
                      <a:r>
                        <a:rPr lang="tr-TR" sz="1500" dirty="0">
                          <a:effectLst/>
                        </a:rPr>
                        <a:t>31 Aralık itibari ile kamuoyu ile paylaşılabilen (kurum web sitesinde yayımlanmış) Bilgi paketini tamamlamış (Bologna Süreci tamamlanmış, AKTS tanımlanmış, Ders içerikleri girilmiş vb.) aktif program sayısının toplam aktif Program sayısına Oranı sorulmaktadır.</a:t>
                      </a:r>
                    </a:p>
                    <a:p>
                      <a:pPr algn="just">
                        <a:lnSpc>
                          <a:spcPct val="115000"/>
                        </a:lnSpc>
                        <a:spcAft>
                          <a:spcPts val="0"/>
                        </a:spcAft>
                      </a:pPr>
                      <a:r>
                        <a:rPr lang="tr-TR" sz="1500" dirty="0">
                          <a:effectLst/>
                        </a:rPr>
                        <a:t>-&gt; Bu sayı 0 ile 1 arasında olmak zorundadır.</a:t>
                      </a:r>
                      <a:endParaRPr lang="tr-TR" sz="1500" dirty="0">
                        <a:solidFill>
                          <a:srgbClr val="000000"/>
                        </a:solidFill>
                        <a:effectLst/>
                        <a:latin typeface="Times New Roman"/>
                        <a:ea typeface="Calibri"/>
                      </a:endParaRPr>
                    </a:p>
                  </a:txBody>
                  <a:tcPr marL="24997" marR="24997" marT="0" marB="0" anchor="ctr"/>
                </a:tc>
              </a:tr>
              <a:tr h="3079707">
                <a:tc>
                  <a:txBody>
                    <a:bodyPr/>
                    <a:lstStyle/>
                    <a:p>
                      <a:pPr>
                        <a:lnSpc>
                          <a:spcPct val="115000"/>
                        </a:lnSpc>
                        <a:spcAft>
                          <a:spcPts val="0"/>
                        </a:spcAft>
                      </a:pPr>
                      <a:r>
                        <a:rPr lang="tr-TR" sz="1500" dirty="0">
                          <a:effectLst/>
                        </a:rPr>
                        <a:t>*2- Öğrencilerin Kayıtlı Oldukları Programdan Memnuniyet Oranı (% Olarak) </a:t>
                      </a:r>
                      <a:endParaRPr lang="tr-TR" sz="1500" dirty="0">
                        <a:solidFill>
                          <a:srgbClr val="000000"/>
                        </a:solidFill>
                        <a:effectLst/>
                        <a:latin typeface="Times New Roman"/>
                        <a:ea typeface="Calibri"/>
                      </a:endParaRPr>
                    </a:p>
                  </a:txBody>
                  <a:tcPr marL="24997" marR="24997"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24997" marR="24997" marT="0" marB="0" anchor="ctr"/>
                </a:tc>
                <a:tc>
                  <a:txBody>
                    <a:bodyPr/>
                    <a:lstStyle/>
                    <a:p>
                      <a:pPr algn="just">
                        <a:lnSpc>
                          <a:spcPct val="115000"/>
                        </a:lnSpc>
                        <a:spcAft>
                          <a:spcPts val="0"/>
                        </a:spcAft>
                      </a:pPr>
                      <a:r>
                        <a:rPr lang="tr-TR" sz="1500" dirty="0">
                          <a:effectLst/>
                        </a:rPr>
                        <a:t>İlgili yılın 01 Ocak - 31 Aralık tarihlerini kapsayacak şekilde yapılan göstergede belirtilen Memnuniyet Anketine ilişkin bilgi girilecektir.</a:t>
                      </a:r>
                    </a:p>
                    <a:p>
                      <a:pPr algn="just">
                        <a:lnSpc>
                          <a:spcPct val="115000"/>
                        </a:lnSpc>
                        <a:spcAft>
                          <a:spcPts val="0"/>
                        </a:spcAft>
                      </a:pPr>
                      <a:r>
                        <a:rPr lang="tr-TR" sz="1500" dirty="0">
                          <a:effectLst/>
                        </a:rPr>
                        <a:t>İlgili gösterge % olarak sorulmakta olup,</a:t>
                      </a:r>
                    </a:p>
                    <a:p>
                      <a:pPr algn="just">
                        <a:lnSpc>
                          <a:spcPct val="115000"/>
                        </a:lnSpc>
                        <a:spcAft>
                          <a:spcPts val="0"/>
                        </a:spcAft>
                      </a:pPr>
                      <a:r>
                        <a:rPr lang="tr-TR" sz="1500" dirty="0">
                          <a:effectLst/>
                        </a:rPr>
                        <a:t>-&gt; 5 üzerinden 4,15 olan gösterge değeri 4,15x20=83 olacak şekilde giriniz.</a:t>
                      </a:r>
                    </a:p>
                    <a:p>
                      <a:pPr algn="just">
                        <a:lnSpc>
                          <a:spcPct val="115000"/>
                        </a:lnSpc>
                        <a:spcAft>
                          <a:spcPts val="0"/>
                        </a:spcAft>
                      </a:pPr>
                      <a:r>
                        <a:rPr lang="tr-TR" sz="1500" dirty="0">
                          <a:effectLst/>
                        </a:rPr>
                        <a:t>-&gt; Min. 0 </a:t>
                      </a:r>
                      <a:r>
                        <a:rPr lang="tr-TR" sz="1500" dirty="0" err="1">
                          <a:effectLst/>
                        </a:rPr>
                        <a:t>max</a:t>
                      </a:r>
                      <a:r>
                        <a:rPr lang="tr-TR" sz="1500" dirty="0">
                          <a:effectLst/>
                        </a:rPr>
                        <a:t>. 100 değerini giriniz.</a:t>
                      </a:r>
                    </a:p>
                    <a:p>
                      <a:pPr algn="just">
                        <a:lnSpc>
                          <a:spcPct val="115000"/>
                        </a:lnSpc>
                        <a:spcAft>
                          <a:spcPts val="0"/>
                        </a:spcAft>
                      </a:pPr>
                      <a:r>
                        <a:rPr lang="tr-TR" sz="1500" dirty="0">
                          <a:effectLst/>
                        </a:rPr>
                        <a:t>-&gt; Örneğin 2019 Ocak ayında 2018 yılı için değerlendirme anketi yapıyor iseniz sonuç bilgisini bu gösterge hesaplamasına dahil ediniz.</a:t>
                      </a:r>
                    </a:p>
                    <a:p>
                      <a:pPr algn="just">
                        <a:lnSpc>
                          <a:spcPct val="115000"/>
                        </a:lnSpc>
                        <a:spcAft>
                          <a:spcPts val="0"/>
                        </a:spcAft>
                      </a:pPr>
                      <a:r>
                        <a:rPr lang="tr-TR" sz="1500" dirty="0">
                          <a:effectLst/>
                        </a:rPr>
                        <a:t>-&gt; Örneğin İlgili yılı kapsayan 2 memnuniyet anketi yapmış iseniz ilgili memnuniyet oranlarının aritmetik ortalamasını yazınız. (1.sinin sonucu 87 ikincisinin sonucu 92 ise yazmanız gereken değer =&gt; 89,5 )</a:t>
                      </a:r>
                      <a:endParaRPr lang="tr-TR" sz="1500" dirty="0">
                        <a:solidFill>
                          <a:srgbClr val="000000"/>
                        </a:solidFill>
                        <a:effectLst/>
                        <a:latin typeface="Times New Roman"/>
                        <a:ea typeface="Calibri"/>
                      </a:endParaRPr>
                    </a:p>
                  </a:txBody>
                  <a:tcPr marL="24997" marR="24997" marT="0" marB="0" anchor="ctr"/>
                </a:tc>
              </a:tr>
              <a:tr h="276551">
                <a:tc>
                  <a:txBody>
                    <a:bodyPr/>
                    <a:lstStyle/>
                    <a:p>
                      <a:pPr>
                        <a:lnSpc>
                          <a:spcPct val="115000"/>
                        </a:lnSpc>
                        <a:spcAft>
                          <a:spcPts val="0"/>
                        </a:spcAft>
                      </a:pPr>
                      <a:r>
                        <a:rPr lang="tr-TR" sz="1500">
                          <a:effectLst/>
                        </a:rPr>
                        <a:t>3- Çift Ana Dal Yapan Lisans Öğrenci Sayısı </a:t>
                      </a:r>
                      <a:endParaRPr lang="tr-TR" sz="1500">
                        <a:solidFill>
                          <a:srgbClr val="000000"/>
                        </a:solidFill>
                        <a:effectLst/>
                        <a:latin typeface="Times New Roman"/>
                        <a:ea typeface="Calibri"/>
                      </a:endParaRPr>
                    </a:p>
                  </a:txBody>
                  <a:tcPr marL="24997" marR="24997"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24997" marR="24997" marT="0" marB="0" anchor="ctr"/>
                </a:tc>
                <a:tc>
                  <a:txBody>
                    <a:bodyPr/>
                    <a:lstStyle/>
                    <a:p>
                      <a:pPr algn="just">
                        <a:lnSpc>
                          <a:spcPct val="115000"/>
                        </a:lnSpc>
                        <a:spcAft>
                          <a:spcPts val="0"/>
                        </a:spcAft>
                      </a:pPr>
                      <a:r>
                        <a:rPr lang="tr-TR" sz="1500" dirty="0">
                          <a:effectLst/>
                        </a:rPr>
                        <a:t>31 Aralık itibari ile Çift </a:t>
                      </a:r>
                      <a:r>
                        <a:rPr lang="tr-TR" sz="1500" dirty="0" err="1">
                          <a:effectLst/>
                        </a:rPr>
                        <a:t>Anadal</a:t>
                      </a:r>
                      <a:r>
                        <a:rPr lang="tr-TR" sz="1500" dirty="0">
                          <a:effectLst/>
                        </a:rPr>
                        <a:t> yapan Lisans Öğrenci Sayısını ifade etmektedir.</a:t>
                      </a:r>
                      <a:endParaRPr lang="tr-TR" sz="1500" dirty="0">
                        <a:solidFill>
                          <a:srgbClr val="000000"/>
                        </a:solidFill>
                        <a:effectLst/>
                        <a:latin typeface="Times New Roman"/>
                        <a:ea typeface="Calibri"/>
                      </a:endParaRPr>
                    </a:p>
                  </a:txBody>
                  <a:tcPr marL="24997" marR="24997" marT="0" marB="0" anchor="ctr"/>
                </a:tc>
              </a:tr>
              <a:tr h="42232">
                <a:tc>
                  <a:txBody>
                    <a:bodyPr/>
                    <a:lstStyle/>
                    <a:p>
                      <a:pPr>
                        <a:lnSpc>
                          <a:spcPct val="115000"/>
                        </a:lnSpc>
                        <a:spcAft>
                          <a:spcPts val="0"/>
                        </a:spcAft>
                      </a:pPr>
                      <a:r>
                        <a:rPr lang="tr-TR" sz="1500">
                          <a:effectLst/>
                        </a:rPr>
                        <a:t>4- Yan Dal Yapan Lisans Öğrenci Sayısı </a:t>
                      </a:r>
                      <a:endParaRPr lang="tr-TR" sz="1500">
                        <a:solidFill>
                          <a:srgbClr val="000000"/>
                        </a:solidFill>
                        <a:effectLst/>
                        <a:latin typeface="Times New Roman"/>
                        <a:ea typeface="Calibri"/>
                      </a:endParaRPr>
                    </a:p>
                  </a:txBody>
                  <a:tcPr marL="24997" marR="24997"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24997" marR="24997" marT="0" marB="0" anchor="ctr"/>
                </a:tc>
                <a:tc>
                  <a:txBody>
                    <a:bodyPr/>
                    <a:lstStyle/>
                    <a:p>
                      <a:pPr algn="just">
                        <a:lnSpc>
                          <a:spcPct val="115000"/>
                        </a:lnSpc>
                        <a:spcAft>
                          <a:spcPts val="0"/>
                        </a:spcAft>
                      </a:pPr>
                      <a:r>
                        <a:rPr lang="tr-TR" sz="1500" dirty="0">
                          <a:effectLst/>
                        </a:rPr>
                        <a:t>31 Aralık itibari ile </a:t>
                      </a:r>
                      <a:r>
                        <a:rPr lang="tr-TR" sz="1500" dirty="0" err="1">
                          <a:effectLst/>
                        </a:rPr>
                        <a:t>Yandal</a:t>
                      </a:r>
                      <a:r>
                        <a:rPr lang="tr-TR" sz="1500" dirty="0">
                          <a:effectLst/>
                        </a:rPr>
                        <a:t> yapan Lisans Öğrenci Sayısını ifade etmektedir</a:t>
                      </a:r>
                      <a:endParaRPr lang="tr-TR" sz="1500" dirty="0">
                        <a:solidFill>
                          <a:srgbClr val="000000"/>
                        </a:solidFill>
                        <a:effectLst/>
                        <a:latin typeface="Times New Roman"/>
                        <a:ea typeface="Calibri"/>
                      </a:endParaRPr>
                    </a:p>
                  </a:txBody>
                  <a:tcPr marL="24997" marR="24997" marT="0" marB="0" anchor="ctr"/>
                </a:tc>
              </a:tr>
            </a:tbl>
          </a:graphicData>
        </a:graphic>
      </p:graphicFrame>
    </p:spTree>
    <p:extLst>
      <p:ext uri="{BB962C8B-B14F-4D97-AF65-F5344CB8AC3E}">
        <p14:creationId xmlns:p14="http://schemas.microsoft.com/office/powerpoint/2010/main" val="350931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027067189"/>
              </p:ext>
            </p:extLst>
          </p:nvPr>
        </p:nvGraphicFramePr>
        <p:xfrm>
          <a:off x="251520" y="129175"/>
          <a:ext cx="8712967" cy="6628766"/>
        </p:xfrm>
        <a:graphic>
          <a:graphicData uri="http://schemas.openxmlformats.org/drawingml/2006/table">
            <a:tbl>
              <a:tblPr>
                <a:tableStyleId>{5C22544A-7EE6-4342-B048-85BDC9FD1C3A}</a:tableStyleId>
              </a:tblPr>
              <a:tblGrid>
                <a:gridCol w="1656184"/>
                <a:gridCol w="792088"/>
                <a:gridCol w="6264695"/>
              </a:tblGrid>
              <a:tr h="2323836">
                <a:tc>
                  <a:txBody>
                    <a:bodyPr/>
                    <a:lstStyle/>
                    <a:p>
                      <a:pPr>
                        <a:lnSpc>
                          <a:spcPct val="115000"/>
                        </a:lnSpc>
                        <a:spcAft>
                          <a:spcPts val="0"/>
                        </a:spcAft>
                      </a:pPr>
                      <a:r>
                        <a:rPr lang="tr-TR" sz="1500" dirty="0">
                          <a:effectLst/>
                        </a:rPr>
                        <a:t>*10- Eğiticilerin Eğitimi Programı Kapsamında Eğitim Alan Öğretim Üyesi Sayısı </a:t>
                      </a:r>
                      <a:endParaRPr lang="tr-TR" sz="1500" dirty="0">
                        <a:solidFill>
                          <a:srgbClr val="000000"/>
                        </a:solidFill>
                        <a:effectLst/>
                        <a:latin typeface="Times New Roman"/>
                        <a:ea typeface="Calibri"/>
                      </a:endParaRPr>
                    </a:p>
                  </a:txBody>
                  <a:tcPr marL="35778" marR="35778" marT="0" marB="0" anchor="ctr"/>
                </a:tc>
                <a:tc>
                  <a:txBody>
                    <a:bodyPr/>
                    <a:lstStyle/>
                    <a:p>
                      <a:pPr algn="ctr">
                        <a:lnSpc>
                          <a:spcPct val="115000"/>
                        </a:lnSpc>
                        <a:spcAft>
                          <a:spcPts val="0"/>
                        </a:spcAft>
                      </a:pPr>
                      <a:r>
                        <a:rPr lang="tr-TR" sz="1500" dirty="0">
                          <a:effectLst/>
                        </a:rPr>
                        <a:t>KURUM </a:t>
                      </a:r>
                      <a:endParaRPr lang="tr-TR" sz="1500" dirty="0">
                        <a:solidFill>
                          <a:srgbClr val="000000"/>
                        </a:solidFill>
                        <a:effectLst/>
                        <a:latin typeface="Times New Roman"/>
                        <a:ea typeface="Calibri"/>
                      </a:endParaRPr>
                    </a:p>
                  </a:txBody>
                  <a:tcPr marL="35778" marR="35778" marT="0" marB="0" anchor="ctr"/>
                </a:tc>
                <a:tc>
                  <a:txBody>
                    <a:bodyPr/>
                    <a:lstStyle/>
                    <a:p>
                      <a:pPr algn="just">
                        <a:lnSpc>
                          <a:spcPct val="115000"/>
                        </a:lnSpc>
                        <a:spcAft>
                          <a:spcPts val="0"/>
                        </a:spcAft>
                      </a:pPr>
                      <a:r>
                        <a:rPr lang="tr-TR" sz="1500" dirty="0">
                          <a:effectLst/>
                        </a:rPr>
                        <a:t>01 Ocak - 31 Aralık tarihleri arasında ilgili gösterge kapsamında eğitim alan Öğretim Üyesi sayısını ifade etmektedir. </a:t>
                      </a:r>
                    </a:p>
                    <a:p>
                      <a:pPr algn="just">
                        <a:lnSpc>
                          <a:spcPct val="115000"/>
                        </a:lnSpc>
                        <a:spcAft>
                          <a:spcPts val="0"/>
                        </a:spcAft>
                      </a:pPr>
                      <a:r>
                        <a:rPr lang="tr-TR" sz="1500" dirty="0">
                          <a:effectLst/>
                        </a:rPr>
                        <a:t>Girilen sayı “Toplam Öğretim Üyesi </a:t>
                      </a:r>
                      <a:r>
                        <a:rPr lang="tr-TR" sz="1500" dirty="0" err="1">
                          <a:effectLst/>
                        </a:rPr>
                        <a:t>Sayısı”nı</a:t>
                      </a:r>
                      <a:r>
                        <a:rPr lang="tr-TR" sz="1500" dirty="0">
                          <a:effectLst/>
                        </a:rPr>
                        <a:t> geçemez. </a:t>
                      </a:r>
                    </a:p>
                    <a:p>
                      <a:pPr algn="just">
                        <a:lnSpc>
                          <a:spcPct val="115000"/>
                        </a:lnSpc>
                        <a:spcAft>
                          <a:spcPts val="0"/>
                        </a:spcAft>
                      </a:pPr>
                      <a:r>
                        <a:rPr lang="tr-TR" sz="1500" dirty="0">
                          <a:effectLst/>
                        </a:rPr>
                        <a:t>Kurumunuz tarafından kendi veya başka bir kurum bünyesinde ya da başka bir kurum ile ortaklaşa olarak 1 Ocak-31 Aralık tarihleri arasında eğiticilerin eğitimine (Asıl sorumlu olduğunuz ya da ortak sorumluluk üstlendiğiniz etkinlikler kastedilmiştir. Sadece katılımcı olarak gidilen başka bir kurum tarafından düzenlenen etkinlikler kastedilmemiştir.) yönelik düzenlenen etkinlik sayısını giriniz. </a:t>
                      </a:r>
                      <a:endParaRPr lang="tr-TR" sz="1500" dirty="0">
                        <a:solidFill>
                          <a:srgbClr val="000000"/>
                        </a:solidFill>
                        <a:effectLst/>
                        <a:latin typeface="Times New Roman"/>
                        <a:ea typeface="Calibri"/>
                      </a:endParaRPr>
                    </a:p>
                  </a:txBody>
                  <a:tcPr marL="35778" marR="35778" marT="0" marB="0" anchor="ctr"/>
                </a:tc>
              </a:tr>
              <a:tr h="2063804">
                <a:tc>
                  <a:txBody>
                    <a:bodyPr/>
                    <a:lstStyle/>
                    <a:p>
                      <a:pPr>
                        <a:lnSpc>
                          <a:spcPct val="115000"/>
                        </a:lnSpc>
                        <a:spcAft>
                          <a:spcPts val="0"/>
                        </a:spcAft>
                      </a:pPr>
                      <a:r>
                        <a:rPr lang="tr-TR" sz="1500">
                          <a:effectLst/>
                        </a:rPr>
                        <a:t>*11- Ders Veren Kadrolu Öğretim Elemanlarının Haftalık Ders Saati Sayısının İki Dönemlik Ortalaması </a:t>
                      </a:r>
                      <a:endParaRPr lang="tr-TR" sz="1500">
                        <a:solidFill>
                          <a:srgbClr val="000000"/>
                        </a:solidFill>
                        <a:effectLst/>
                        <a:latin typeface="Times New Roman"/>
                        <a:ea typeface="Calibri"/>
                      </a:endParaRPr>
                    </a:p>
                  </a:txBody>
                  <a:tcPr marL="35778" marR="35778" marT="0" marB="0" anchor="ctr"/>
                </a:tc>
                <a:tc>
                  <a:txBody>
                    <a:bodyPr/>
                    <a:lstStyle/>
                    <a:p>
                      <a:pPr algn="ctr">
                        <a:lnSpc>
                          <a:spcPct val="115000"/>
                        </a:lnSpc>
                        <a:spcAft>
                          <a:spcPts val="0"/>
                        </a:spcAft>
                      </a:pPr>
                      <a:r>
                        <a:rPr lang="tr-TR" sz="1500" dirty="0">
                          <a:effectLst/>
                        </a:rPr>
                        <a:t>KURUM </a:t>
                      </a:r>
                      <a:endParaRPr lang="tr-TR" sz="1500" dirty="0">
                        <a:solidFill>
                          <a:srgbClr val="000000"/>
                        </a:solidFill>
                        <a:effectLst/>
                        <a:latin typeface="Times New Roman"/>
                        <a:ea typeface="Calibri"/>
                      </a:endParaRPr>
                    </a:p>
                  </a:txBody>
                  <a:tcPr marL="35778" marR="35778" marT="0" marB="0" anchor="ctr"/>
                </a:tc>
                <a:tc>
                  <a:txBody>
                    <a:bodyPr/>
                    <a:lstStyle/>
                    <a:p>
                      <a:pPr algn="just">
                        <a:lnSpc>
                          <a:spcPct val="115000"/>
                        </a:lnSpc>
                        <a:spcAft>
                          <a:spcPts val="0"/>
                        </a:spcAft>
                      </a:pPr>
                      <a:r>
                        <a:rPr lang="tr-TR" sz="1500" dirty="0">
                          <a:effectLst/>
                        </a:rPr>
                        <a:t>01 Ocak - 31 Aralık tarihleri arasında kadrolu öğretim elamanı başına düşen haftalık ders ortalaması sorulmaktadır. </a:t>
                      </a:r>
                    </a:p>
                    <a:p>
                      <a:pPr algn="just">
                        <a:lnSpc>
                          <a:spcPct val="115000"/>
                        </a:lnSpc>
                        <a:spcAft>
                          <a:spcPts val="0"/>
                        </a:spcAft>
                      </a:pPr>
                      <a:r>
                        <a:rPr lang="tr-TR" sz="1500" dirty="0">
                          <a:effectLst/>
                        </a:rPr>
                        <a:t>Örneğin 2019 yılı (raporu) veri girişi için; </a:t>
                      </a:r>
                    </a:p>
                    <a:p>
                      <a:pPr algn="just">
                        <a:lnSpc>
                          <a:spcPct val="115000"/>
                        </a:lnSpc>
                        <a:spcAft>
                          <a:spcPts val="0"/>
                        </a:spcAft>
                      </a:pPr>
                      <a:r>
                        <a:rPr lang="tr-TR" sz="1500" dirty="0">
                          <a:effectLst/>
                        </a:rPr>
                        <a:t>2018-2019 Bahar ve 2019-2020 güz dönemlerinde toplam 80.000 saat teorik + pratik ders verilmiş, Bahar döneminde 13, Güz döneminde 14 hafta olmak üzere 27 hafta eğitim verilmiş ise 1 haftada ortalama : 80000/27 = 2962 saat eğitim verilmiş demektir. Toplam kadrolu Öğretim elemanı sayısı ise 210 ise istenilen sonuç 2962/210 = 14,10’dur. </a:t>
                      </a:r>
                      <a:endParaRPr lang="tr-TR" sz="1500" dirty="0">
                        <a:solidFill>
                          <a:srgbClr val="000000"/>
                        </a:solidFill>
                        <a:effectLst/>
                        <a:latin typeface="Times New Roman"/>
                        <a:ea typeface="Calibri"/>
                      </a:endParaRPr>
                    </a:p>
                  </a:txBody>
                  <a:tcPr marL="35778" marR="35778" marT="0" marB="0" anchor="ctr"/>
                </a:tc>
              </a:tr>
              <a:tr h="1023674">
                <a:tc>
                  <a:txBody>
                    <a:bodyPr/>
                    <a:lstStyle/>
                    <a:p>
                      <a:pPr>
                        <a:lnSpc>
                          <a:spcPct val="115000"/>
                        </a:lnSpc>
                        <a:spcAft>
                          <a:spcPts val="0"/>
                        </a:spcAft>
                      </a:pPr>
                      <a:r>
                        <a:rPr lang="tr-TR" sz="1500">
                          <a:effectLst/>
                        </a:rPr>
                        <a:t>*12- Kurum Kütüphanesinde Mevcut (Basılı) Kaynak Sayısı </a:t>
                      </a:r>
                      <a:endParaRPr lang="tr-TR" sz="1500">
                        <a:solidFill>
                          <a:srgbClr val="000000"/>
                        </a:solidFill>
                        <a:effectLst/>
                        <a:latin typeface="Times New Roman"/>
                        <a:ea typeface="Calibri"/>
                      </a:endParaRPr>
                    </a:p>
                  </a:txBody>
                  <a:tcPr marL="35778" marR="35778" marT="0" marB="0" anchor="ctr"/>
                </a:tc>
                <a:tc>
                  <a:txBody>
                    <a:bodyPr/>
                    <a:lstStyle/>
                    <a:p>
                      <a:pPr algn="ctr">
                        <a:lnSpc>
                          <a:spcPct val="115000"/>
                        </a:lnSpc>
                        <a:spcAft>
                          <a:spcPts val="0"/>
                        </a:spcAft>
                      </a:pPr>
                      <a:r>
                        <a:rPr lang="tr-TR" sz="1500">
                          <a:effectLst/>
                        </a:rPr>
                        <a:t>KURUM </a:t>
                      </a:r>
                      <a:endParaRPr lang="tr-TR" sz="1500">
                        <a:solidFill>
                          <a:srgbClr val="000000"/>
                        </a:solidFill>
                        <a:effectLst/>
                        <a:latin typeface="Times New Roman"/>
                        <a:ea typeface="Calibri"/>
                      </a:endParaRPr>
                    </a:p>
                  </a:txBody>
                  <a:tcPr marL="35778" marR="35778" marT="0" marB="0" anchor="ctr"/>
                </a:tc>
                <a:tc>
                  <a:txBody>
                    <a:bodyPr/>
                    <a:lstStyle/>
                    <a:p>
                      <a:pPr algn="just">
                        <a:lnSpc>
                          <a:spcPct val="115000"/>
                        </a:lnSpc>
                        <a:spcAft>
                          <a:spcPts val="0"/>
                        </a:spcAft>
                      </a:pPr>
                      <a:r>
                        <a:rPr lang="tr-TR" sz="1500" dirty="0">
                          <a:effectLst/>
                        </a:rPr>
                        <a:t>31 Aralık itibari ile Kurum kütüphanesindeki basılı kaynak (Ders Kitabı, Kaynak Kitap, Referans Kitap, Basılı Periyodik Yayın, vb. kategorilerde kurumunuzun sahip olduğu toplam kaynak sayısını) ifade etmektedir. </a:t>
                      </a:r>
                      <a:endParaRPr lang="tr-TR" sz="1500" dirty="0">
                        <a:solidFill>
                          <a:srgbClr val="000000"/>
                        </a:solidFill>
                        <a:effectLst/>
                        <a:latin typeface="Times New Roman"/>
                        <a:ea typeface="Calibri"/>
                      </a:endParaRPr>
                    </a:p>
                  </a:txBody>
                  <a:tcPr marL="35778" marR="35778" marT="0" marB="0" anchor="ctr"/>
                </a:tc>
              </a:tr>
              <a:tr h="1141350">
                <a:tc>
                  <a:txBody>
                    <a:bodyPr/>
                    <a:lstStyle/>
                    <a:p>
                      <a:pPr>
                        <a:lnSpc>
                          <a:spcPct val="115000"/>
                        </a:lnSpc>
                        <a:spcAft>
                          <a:spcPts val="0"/>
                        </a:spcAft>
                      </a:pPr>
                      <a:r>
                        <a:rPr lang="tr-TR" sz="1500">
                          <a:effectLst/>
                        </a:rPr>
                        <a:t>*13- E-Kaynak Sayısı </a:t>
                      </a:r>
                      <a:endParaRPr lang="tr-TR" sz="1500">
                        <a:solidFill>
                          <a:srgbClr val="000000"/>
                        </a:solidFill>
                        <a:effectLst/>
                        <a:latin typeface="Times New Roman"/>
                        <a:ea typeface="Calibri"/>
                      </a:endParaRPr>
                    </a:p>
                  </a:txBody>
                  <a:tcPr marL="35778" marR="35778" marT="0" marB="0" anchor="ctr"/>
                </a:tc>
                <a:tc>
                  <a:txBody>
                    <a:bodyPr/>
                    <a:lstStyle/>
                    <a:p>
                      <a:pPr algn="ctr">
                        <a:lnSpc>
                          <a:spcPct val="115000"/>
                        </a:lnSpc>
                        <a:spcAft>
                          <a:spcPts val="0"/>
                        </a:spcAft>
                      </a:pPr>
                      <a:r>
                        <a:rPr lang="tr-TR" sz="1500">
                          <a:effectLst/>
                        </a:rPr>
                        <a:t>KURUM </a:t>
                      </a:r>
                      <a:endParaRPr lang="tr-TR" sz="1500">
                        <a:solidFill>
                          <a:srgbClr val="000000"/>
                        </a:solidFill>
                        <a:effectLst/>
                        <a:latin typeface="Times New Roman"/>
                        <a:ea typeface="Calibri"/>
                      </a:endParaRPr>
                    </a:p>
                  </a:txBody>
                  <a:tcPr marL="35778" marR="35778" marT="0" marB="0" anchor="ctr"/>
                </a:tc>
                <a:tc>
                  <a:txBody>
                    <a:bodyPr/>
                    <a:lstStyle/>
                    <a:p>
                      <a:pPr algn="just">
                        <a:lnSpc>
                          <a:spcPct val="115000"/>
                        </a:lnSpc>
                        <a:spcAft>
                          <a:spcPts val="0"/>
                        </a:spcAft>
                      </a:pPr>
                      <a:r>
                        <a:rPr lang="tr-TR" sz="1500" dirty="0">
                          <a:effectLst/>
                        </a:rPr>
                        <a:t>31 Aralık itibari ile kurumunuza ait satın alınan, abone olunan video, dergi, kitap vb. e-kaynakların sayısını ifade etmektedir. </a:t>
                      </a:r>
                      <a:endParaRPr lang="tr-TR" sz="1500" dirty="0">
                        <a:solidFill>
                          <a:srgbClr val="000000"/>
                        </a:solidFill>
                        <a:effectLst/>
                        <a:latin typeface="Times New Roman"/>
                        <a:ea typeface="Calibri"/>
                      </a:endParaRPr>
                    </a:p>
                  </a:txBody>
                  <a:tcPr marL="35778" marR="35778" marT="0" marB="0" anchor="ctr"/>
                </a:tc>
              </a:tr>
            </a:tbl>
          </a:graphicData>
        </a:graphic>
      </p:graphicFrame>
    </p:spTree>
    <p:extLst>
      <p:ext uri="{BB962C8B-B14F-4D97-AF65-F5344CB8AC3E}">
        <p14:creationId xmlns:p14="http://schemas.microsoft.com/office/powerpoint/2010/main" val="25369803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41452575"/>
              </p:ext>
            </p:extLst>
          </p:nvPr>
        </p:nvGraphicFramePr>
        <p:xfrm>
          <a:off x="0" y="46661"/>
          <a:ext cx="9144000" cy="6801866"/>
        </p:xfrm>
        <a:graphic>
          <a:graphicData uri="http://schemas.openxmlformats.org/drawingml/2006/table">
            <a:tbl>
              <a:tblPr>
                <a:tableStyleId>{5C22544A-7EE6-4342-B048-85BDC9FD1C3A}</a:tableStyleId>
              </a:tblPr>
              <a:tblGrid>
                <a:gridCol w="2378927"/>
                <a:gridCol w="892098"/>
                <a:gridCol w="5872975"/>
              </a:tblGrid>
              <a:tr h="1200805">
                <a:tc>
                  <a:txBody>
                    <a:bodyPr/>
                    <a:lstStyle/>
                    <a:p>
                      <a:pPr>
                        <a:lnSpc>
                          <a:spcPct val="115000"/>
                        </a:lnSpc>
                        <a:spcAft>
                          <a:spcPts val="0"/>
                        </a:spcAft>
                      </a:pPr>
                      <a:r>
                        <a:rPr lang="tr-TR" sz="1500" dirty="0">
                          <a:effectLst/>
                        </a:rPr>
                        <a:t>*14- YKS Yükseköğretim Programları Ve Kontenjanları Kılavuzunda Akredite Olduğu Belirtilen Lisans Programı Sayısı </a:t>
                      </a:r>
                      <a:endParaRPr lang="tr-TR" sz="1500" dirty="0">
                        <a:solidFill>
                          <a:srgbClr val="000000"/>
                        </a:solidFill>
                        <a:effectLst/>
                        <a:latin typeface="Times New Roman"/>
                        <a:ea typeface="Calibri"/>
                      </a:endParaRPr>
                    </a:p>
                  </a:txBody>
                  <a:tcPr marL="41283" marR="41283" marT="0" marB="0" anchor="ctr"/>
                </a:tc>
                <a:tc>
                  <a:txBody>
                    <a:bodyPr/>
                    <a:lstStyle/>
                    <a:p>
                      <a:pPr algn="ctr">
                        <a:lnSpc>
                          <a:spcPct val="115000"/>
                        </a:lnSpc>
                        <a:spcAft>
                          <a:spcPts val="0"/>
                        </a:spcAft>
                      </a:pPr>
                      <a:r>
                        <a:rPr lang="tr-TR" sz="1500">
                          <a:effectLst/>
                        </a:rPr>
                        <a:t>YÖKAK </a:t>
                      </a:r>
                      <a:endParaRPr lang="tr-TR" sz="1500">
                        <a:solidFill>
                          <a:srgbClr val="000000"/>
                        </a:solidFill>
                        <a:effectLst/>
                        <a:latin typeface="Times New Roman"/>
                        <a:ea typeface="Calibri"/>
                      </a:endParaRPr>
                    </a:p>
                  </a:txBody>
                  <a:tcPr marL="41283" marR="41283" marT="0" marB="0" anchor="ctr"/>
                </a:tc>
                <a:tc>
                  <a:txBody>
                    <a:bodyPr/>
                    <a:lstStyle/>
                    <a:p>
                      <a:pPr algn="just">
                        <a:lnSpc>
                          <a:spcPct val="115000"/>
                        </a:lnSpc>
                        <a:spcAft>
                          <a:spcPts val="0"/>
                        </a:spcAft>
                      </a:pPr>
                      <a:r>
                        <a:rPr lang="tr-TR" sz="1500" dirty="0">
                          <a:effectLst/>
                        </a:rPr>
                        <a:t>31 Aralık itibari ile son dönem YKS kılavuzunda akredite olduğu belirtilen Lisans Program sayısını ifade etmektedir. </a:t>
                      </a:r>
                      <a:endParaRPr lang="tr-TR" sz="1500" dirty="0">
                        <a:solidFill>
                          <a:srgbClr val="000000"/>
                        </a:solidFill>
                        <a:effectLst/>
                        <a:latin typeface="Times New Roman"/>
                        <a:ea typeface="Calibri"/>
                      </a:endParaRPr>
                    </a:p>
                  </a:txBody>
                  <a:tcPr marL="41283" marR="41283" marT="0" marB="0" anchor="ctr"/>
                </a:tc>
              </a:tr>
              <a:tr h="2173764">
                <a:tc>
                  <a:txBody>
                    <a:bodyPr/>
                    <a:lstStyle/>
                    <a:p>
                      <a:pPr>
                        <a:lnSpc>
                          <a:spcPct val="115000"/>
                        </a:lnSpc>
                        <a:spcAft>
                          <a:spcPts val="0"/>
                        </a:spcAft>
                      </a:pPr>
                      <a:r>
                        <a:rPr lang="tr-TR" sz="1500" dirty="0">
                          <a:effectLst/>
                        </a:rPr>
                        <a:t>*15- Akran Değerlendirilmesi Yapılan Program Sayısı (Akredite Olmayan Programlar Arasında) </a:t>
                      </a:r>
                      <a:endParaRPr lang="tr-TR" sz="1500" dirty="0">
                        <a:solidFill>
                          <a:srgbClr val="000000"/>
                        </a:solidFill>
                        <a:effectLst/>
                        <a:latin typeface="Times New Roman"/>
                        <a:ea typeface="Calibri"/>
                      </a:endParaRPr>
                    </a:p>
                  </a:txBody>
                  <a:tcPr marL="41283" marR="41283" marT="0" marB="0" anchor="ctr"/>
                </a:tc>
                <a:tc>
                  <a:txBody>
                    <a:bodyPr/>
                    <a:lstStyle/>
                    <a:p>
                      <a:pPr algn="ctr">
                        <a:lnSpc>
                          <a:spcPct val="115000"/>
                        </a:lnSpc>
                        <a:spcAft>
                          <a:spcPts val="0"/>
                        </a:spcAft>
                      </a:pPr>
                      <a:r>
                        <a:rPr lang="tr-TR" sz="1500" dirty="0">
                          <a:effectLst/>
                        </a:rPr>
                        <a:t>KURUM </a:t>
                      </a:r>
                      <a:endParaRPr lang="tr-TR" sz="1500" dirty="0">
                        <a:solidFill>
                          <a:srgbClr val="000000"/>
                        </a:solidFill>
                        <a:effectLst/>
                        <a:latin typeface="Times New Roman"/>
                        <a:ea typeface="Calibri"/>
                      </a:endParaRPr>
                    </a:p>
                  </a:txBody>
                  <a:tcPr marL="41283" marR="41283" marT="0" marB="0" anchor="ctr"/>
                </a:tc>
                <a:tc>
                  <a:txBody>
                    <a:bodyPr/>
                    <a:lstStyle/>
                    <a:p>
                      <a:pPr algn="just">
                        <a:lnSpc>
                          <a:spcPct val="115000"/>
                        </a:lnSpc>
                        <a:spcAft>
                          <a:spcPts val="0"/>
                        </a:spcAft>
                      </a:pPr>
                      <a:r>
                        <a:rPr lang="tr-TR" sz="1500" dirty="0">
                          <a:effectLst/>
                        </a:rPr>
                        <a:t>01 Ocak - 31 Aralık tarihleri arasında Akredite Olmayan Programlar Arasında Akran Değerlendirilmesi Yapılan Program Sayısını ifade etmektedir. </a:t>
                      </a:r>
                    </a:p>
                    <a:p>
                      <a:pPr algn="just">
                        <a:lnSpc>
                          <a:spcPct val="115000"/>
                        </a:lnSpc>
                        <a:spcAft>
                          <a:spcPts val="0"/>
                        </a:spcAft>
                      </a:pPr>
                      <a:r>
                        <a:rPr lang="tr-TR" sz="1500" dirty="0">
                          <a:effectLst/>
                        </a:rPr>
                        <a:t>Akredite programlar hariç olmak üzere gerek kurum içerisinde oluşturulabilecek değerlendirme takımlarıyla (kurum dışından değerlendirici de çağırılmış olabilir) gerekse kurum dışından bağımsız kuruluş yada davet üzerine farklı kurum personellerinden oluşturulmuş değerlendirme takımlarıyla değerlendirilmesi yapılan program sayısını giriniz. </a:t>
                      </a:r>
                      <a:endParaRPr lang="tr-TR" sz="1500" dirty="0">
                        <a:solidFill>
                          <a:srgbClr val="000000"/>
                        </a:solidFill>
                        <a:effectLst/>
                        <a:latin typeface="Times New Roman"/>
                        <a:ea typeface="Calibri"/>
                      </a:endParaRPr>
                    </a:p>
                  </a:txBody>
                  <a:tcPr marL="41283" marR="41283" marT="0" marB="0" anchor="ctr"/>
                </a:tc>
              </a:tr>
              <a:tr h="471086">
                <a:tc>
                  <a:txBody>
                    <a:bodyPr/>
                    <a:lstStyle/>
                    <a:p>
                      <a:pPr>
                        <a:lnSpc>
                          <a:spcPct val="115000"/>
                        </a:lnSpc>
                        <a:spcAft>
                          <a:spcPts val="0"/>
                        </a:spcAft>
                      </a:pPr>
                      <a:r>
                        <a:rPr lang="tr-TR" sz="1500">
                          <a:effectLst/>
                        </a:rPr>
                        <a:t>*16- Öz Değerlendirme Yapılan Program Sayısı </a:t>
                      </a:r>
                      <a:endParaRPr lang="tr-TR" sz="1500">
                        <a:solidFill>
                          <a:srgbClr val="000000"/>
                        </a:solidFill>
                        <a:effectLst/>
                        <a:latin typeface="Times New Roman"/>
                        <a:ea typeface="Calibri"/>
                      </a:endParaRPr>
                    </a:p>
                  </a:txBody>
                  <a:tcPr marL="41283" marR="41283" marT="0" marB="0" anchor="ctr"/>
                </a:tc>
                <a:tc>
                  <a:txBody>
                    <a:bodyPr/>
                    <a:lstStyle/>
                    <a:p>
                      <a:pPr algn="ctr">
                        <a:lnSpc>
                          <a:spcPct val="115000"/>
                        </a:lnSpc>
                        <a:spcAft>
                          <a:spcPts val="0"/>
                        </a:spcAft>
                      </a:pPr>
                      <a:r>
                        <a:rPr lang="tr-TR" sz="1500" dirty="0">
                          <a:effectLst/>
                        </a:rPr>
                        <a:t>KURUM </a:t>
                      </a:r>
                      <a:endParaRPr lang="tr-TR" sz="1500" dirty="0">
                        <a:solidFill>
                          <a:srgbClr val="000000"/>
                        </a:solidFill>
                        <a:effectLst/>
                        <a:latin typeface="Times New Roman"/>
                        <a:ea typeface="Calibri"/>
                      </a:endParaRPr>
                    </a:p>
                  </a:txBody>
                  <a:tcPr marL="41283" marR="41283" marT="0" marB="0" anchor="ctr"/>
                </a:tc>
                <a:tc>
                  <a:txBody>
                    <a:bodyPr/>
                    <a:lstStyle/>
                    <a:p>
                      <a:pPr algn="just">
                        <a:lnSpc>
                          <a:spcPct val="115000"/>
                        </a:lnSpc>
                        <a:spcAft>
                          <a:spcPts val="0"/>
                        </a:spcAft>
                      </a:pPr>
                      <a:r>
                        <a:rPr lang="tr-TR" sz="1500" dirty="0">
                          <a:effectLst/>
                        </a:rPr>
                        <a:t>01 Ocak - 31 Aralık tarihleri arasında Öz Değerlendirme Yapılan Program Sayısını ifade etmektedir. </a:t>
                      </a:r>
                      <a:endParaRPr lang="tr-TR" sz="1500" dirty="0">
                        <a:solidFill>
                          <a:srgbClr val="000000"/>
                        </a:solidFill>
                        <a:effectLst/>
                        <a:latin typeface="Times New Roman"/>
                        <a:ea typeface="Calibri"/>
                      </a:endParaRPr>
                    </a:p>
                  </a:txBody>
                  <a:tcPr marL="41283" marR="41283" marT="0" marB="0" anchor="ctr"/>
                </a:tc>
              </a:tr>
              <a:tr h="2417004">
                <a:tc>
                  <a:txBody>
                    <a:bodyPr/>
                    <a:lstStyle/>
                    <a:p>
                      <a:pPr>
                        <a:lnSpc>
                          <a:spcPct val="115000"/>
                        </a:lnSpc>
                        <a:spcAft>
                          <a:spcPts val="0"/>
                        </a:spcAft>
                      </a:pPr>
                      <a:r>
                        <a:rPr lang="tr-TR" sz="1500">
                          <a:effectLst/>
                        </a:rPr>
                        <a:t>*17- İş Dünyasının, Mezunların Yeterlilikleri İle İlgili Memnuniyet Oranı (% Olarak) </a:t>
                      </a:r>
                      <a:endParaRPr lang="tr-TR" sz="1500">
                        <a:solidFill>
                          <a:srgbClr val="000000"/>
                        </a:solidFill>
                        <a:effectLst/>
                        <a:latin typeface="Times New Roman"/>
                        <a:ea typeface="Calibri"/>
                      </a:endParaRPr>
                    </a:p>
                  </a:txBody>
                  <a:tcPr marL="41283" marR="41283" marT="0" marB="0" anchor="ctr"/>
                </a:tc>
                <a:tc>
                  <a:txBody>
                    <a:bodyPr/>
                    <a:lstStyle/>
                    <a:p>
                      <a:pPr algn="ctr">
                        <a:lnSpc>
                          <a:spcPct val="115000"/>
                        </a:lnSpc>
                        <a:spcAft>
                          <a:spcPts val="0"/>
                        </a:spcAft>
                      </a:pPr>
                      <a:r>
                        <a:rPr lang="tr-TR" sz="1500">
                          <a:effectLst/>
                        </a:rPr>
                        <a:t>KURUM </a:t>
                      </a:r>
                      <a:endParaRPr lang="tr-TR" sz="1500">
                        <a:solidFill>
                          <a:srgbClr val="000000"/>
                        </a:solidFill>
                        <a:effectLst/>
                        <a:latin typeface="Times New Roman"/>
                        <a:ea typeface="Calibri"/>
                      </a:endParaRPr>
                    </a:p>
                  </a:txBody>
                  <a:tcPr marL="41283" marR="41283" marT="0" marB="0" anchor="ctr"/>
                </a:tc>
                <a:tc>
                  <a:txBody>
                    <a:bodyPr/>
                    <a:lstStyle/>
                    <a:p>
                      <a:pPr algn="just">
                        <a:lnSpc>
                          <a:spcPct val="115000"/>
                        </a:lnSpc>
                        <a:spcAft>
                          <a:spcPts val="0"/>
                        </a:spcAft>
                      </a:pPr>
                      <a:r>
                        <a:rPr lang="tr-TR" sz="1500" dirty="0">
                          <a:effectLst/>
                        </a:rPr>
                        <a:t>İlgili yılın 01 Ocak - 31 Aralık tarihlerini kapsayacak şekilde yapılan göstergede belirtilen Memnuniyet Anketlerine ilişkin bilgi girilecektir. </a:t>
                      </a:r>
                    </a:p>
                    <a:p>
                      <a:pPr algn="just">
                        <a:lnSpc>
                          <a:spcPct val="115000"/>
                        </a:lnSpc>
                        <a:spcAft>
                          <a:spcPts val="0"/>
                        </a:spcAft>
                      </a:pPr>
                      <a:r>
                        <a:rPr lang="tr-TR" sz="1500" dirty="0">
                          <a:effectLst/>
                        </a:rPr>
                        <a:t>İlgili gösterge % olarak sorulmakta olup, </a:t>
                      </a:r>
                    </a:p>
                    <a:p>
                      <a:pPr algn="just">
                        <a:lnSpc>
                          <a:spcPct val="115000"/>
                        </a:lnSpc>
                        <a:spcAft>
                          <a:spcPts val="0"/>
                        </a:spcAft>
                      </a:pPr>
                      <a:r>
                        <a:rPr lang="tr-TR" sz="1500" dirty="0">
                          <a:effectLst/>
                        </a:rPr>
                        <a:t>-&gt; 5 üzerinden 4,15 olan gösterge değeri 4,15x20=83 olacak şekilde giriniz. -&gt; Min. 0 </a:t>
                      </a:r>
                      <a:r>
                        <a:rPr lang="tr-TR" sz="1500" dirty="0" err="1">
                          <a:effectLst/>
                        </a:rPr>
                        <a:t>max</a:t>
                      </a:r>
                      <a:r>
                        <a:rPr lang="tr-TR" sz="1500" dirty="0">
                          <a:effectLst/>
                        </a:rPr>
                        <a:t>. 100 Değerini giriniz.</a:t>
                      </a:r>
                    </a:p>
                    <a:p>
                      <a:pPr algn="just">
                        <a:lnSpc>
                          <a:spcPct val="115000"/>
                        </a:lnSpc>
                        <a:spcAft>
                          <a:spcPts val="0"/>
                        </a:spcAft>
                      </a:pPr>
                      <a:r>
                        <a:rPr lang="tr-TR" sz="1500" dirty="0">
                          <a:effectLst/>
                        </a:rPr>
                        <a:t>-&gt; Örneğin 2019 Ocak ayında 2018 yılı için değerlendirme anketi yapıyor iseniz sonuç bilgisini bu gösterge hesaplamasına dahil ediniz.</a:t>
                      </a:r>
                    </a:p>
                    <a:p>
                      <a:pPr algn="just">
                        <a:lnSpc>
                          <a:spcPct val="115000"/>
                        </a:lnSpc>
                        <a:spcAft>
                          <a:spcPts val="0"/>
                        </a:spcAft>
                      </a:pPr>
                      <a:r>
                        <a:rPr lang="tr-TR" sz="1500" dirty="0">
                          <a:effectLst/>
                        </a:rPr>
                        <a:t>-&gt; Örneğin İlgili yılı kapsayan 2 memnuniyet anketi yapmış iseniz ilgili memnuniyet oranlarının aritmetik ortalamasını yazınız. (1.sinin sonucu 87 ikincisinin sonucu 92 ise yazmanız gereken değer =&gt; 89,5 )</a:t>
                      </a:r>
                      <a:endParaRPr lang="tr-TR" sz="1500" dirty="0">
                        <a:solidFill>
                          <a:srgbClr val="000000"/>
                        </a:solidFill>
                        <a:effectLst/>
                        <a:latin typeface="Times New Roman"/>
                        <a:ea typeface="Calibri"/>
                      </a:endParaRPr>
                    </a:p>
                  </a:txBody>
                  <a:tcPr marL="41283" marR="41283" marT="0" marB="0" anchor="ctr"/>
                </a:tc>
              </a:tr>
            </a:tbl>
          </a:graphicData>
        </a:graphic>
      </p:graphicFrame>
    </p:spTree>
    <p:extLst>
      <p:ext uri="{BB962C8B-B14F-4D97-AF65-F5344CB8AC3E}">
        <p14:creationId xmlns:p14="http://schemas.microsoft.com/office/powerpoint/2010/main" val="27926734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276850855"/>
              </p:ext>
            </p:extLst>
          </p:nvPr>
        </p:nvGraphicFramePr>
        <p:xfrm>
          <a:off x="179512" y="188640"/>
          <a:ext cx="8856983" cy="6552728"/>
        </p:xfrm>
        <a:graphic>
          <a:graphicData uri="http://schemas.openxmlformats.org/drawingml/2006/table">
            <a:tbl>
              <a:tblPr>
                <a:tableStyleId>{5C22544A-7EE6-4342-B048-85BDC9FD1C3A}</a:tableStyleId>
              </a:tblPr>
              <a:tblGrid>
                <a:gridCol w="1728192"/>
                <a:gridCol w="792088"/>
                <a:gridCol w="6336703"/>
              </a:tblGrid>
              <a:tr h="1436656">
                <a:tc>
                  <a:txBody>
                    <a:bodyPr/>
                    <a:lstStyle/>
                    <a:p>
                      <a:pPr>
                        <a:lnSpc>
                          <a:spcPct val="115000"/>
                        </a:lnSpc>
                        <a:spcAft>
                          <a:spcPts val="0"/>
                        </a:spcAft>
                      </a:pPr>
                      <a:r>
                        <a:rPr lang="tr-TR" sz="1500" dirty="0">
                          <a:effectLst/>
                        </a:rPr>
                        <a:t>*21- İşe Yerleşmiş Mezun Sayısı </a:t>
                      </a:r>
                      <a:endParaRPr lang="tr-TR" sz="1500" dirty="0">
                        <a:solidFill>
                          <a:srgbClr val="000000"/>
                        </a:solidFill>
                        <a:effectLst/>
                        <a:latin typeface="Times New Roman"/>
                        <a:ea typeface="Calibri"/>
                      </a:endParaRPr>
                    </a:p>
                  </a:txBody>
                  <a:tcPr marL="38742" marR="38742" marT="0" marB="0" anchor="ctr"/>
                </a:tc>
                <a:tc>
                  <a:txBody>
                    <a:bodyPr/>
                    <a:lstStyle/>
                    <a:p>
                      <a:pPr algn="ctr">
                        <a:lnSpc>
                          <a:spcPct val="115000"/>
                        </a:lnSpc>
                        <a:spcAft>
                          <a:spcPts val="0"/>
                        </a:spcAft>
                      </a:pPr>
                      <a:r>
                        <a:rPr lang="tr-TR" sz="1500" dirty="0">
                          <a:effectLst/>
                        </a:rPr>
                        <a:t>KURUM </a:t>
                      </a:r>
                      <a:endParaRPr lang="tr-TR" sz="1500" dirty="0">
                        <a:solidFill>
                          <a:srgbClr val="000000"/>
                        </a:solidFill>
                        <a:effectLst/>
                        <a:latin typeface="Times New Roman"/>
                        <a:ea typeface="Calibri"/>
                      </a:endParaRPr>
                    </a:p>
                  </a:txBody>
                  <a:tcPr marL="38742" marR="38742" marT="0" marB="0" anchor="ctr"/>
                </a:tc>
                <a:tc>
                  <a:txBody>
                    <a:bodyPr/>
                    <a:lstStyle/>
                    <a:p>
                      <a:pPr algn="just">
                        <a:lnSpc>
                          <a:spcPct val="115000"/>
                        </a:lnSpc>
                        <a:spcAft>
                          <a:spcPts val="0"/>
                        </a:spcAft>
                      </a:pPr>
                      <a:r>
                        <a:rPr lang="tr-TR" sz="1500" dirty="0">
                          <a:effectLst/>
                        </a:rPr>
                        <a:t>31 Aralık itibari ile Mezun bilgi sistemi, derneği, </a:t>
                      </a:r>
                      <a:r>
                        <a:rPr lang="tr-TR" sz="1500" dirty="0" err="1">
                          <a:effectLst/>
                        </a:rPr>
                        <a:t>portalı</a:t>
                      </a:r>
                      <a:r>
                        <a:rPr lang="tr-TR" sz="1500" dirty="0">
                          <a:effectLst/>
                        </a:rPr>
                        <a:t> vb. yapılar aracılığı ile aldığınız işe yerleşmiş mezun sayısını ifade etmektedir. Veriler kümülatif olarak girilecektir. </a:t>
                      </a:r>
                      <a:r>
                        <a:rPr lang="tr-TR" sz="1500" baseline="0" dirty="0" smtClean="0">
                          <a:effectLst/>
                        </a:rPr>
                        <a:t> </a:t>
                      </a:r>
                      <a:r>
                        <a:rPr lang="tr-TR" sz="1500" dirty="0" smtClean="0">
                          <a:effectLst/>
                        </a:rPr>
                        <a:t>Örneğin</a:t>
                      </a:r>
                      <a:r>
                        <a:rPr lang="tr-TR" sz="1500" dirty="0">
                          <a:effectLst/>
                        </a:rPr>
                        <a:t>: portal/dernek vb. aracılığı ile edindiğiniz bilgiye göre 2018 yılında 2300, 2019 yılında ise 2400 mezununuz işe yerleşmiş ise 2018 yılına 2300, 2019 yılına ise 4700 sayısını giriniz. </a:t>
                      </a:r>
                      <a:endParaRPr lang="tr-TR" sz="1500" dirty="0">
                        <a:solidFill>
                          <a:srgbClr val="000000"/>
                        </a:solidFill>
                        <a:effectLst/>
                        <a:latin typeface="Times New Roman"/>
                        <a:ea typeface="Calibri"/>
                      </a:endParaRPr>
                    </a:p>
                  </a:txBody>
                  <a:tcPr marL="38742" marR="38742" marT="0" marB="0" anchor="ctr"/>
                </a:tc>
              </a:tr>
              <a:tr h="287331">
                <a:tc gridSpan="3">
                  <a:txBody>
                    <a:bodyPr/>
                    <a:lstStyle/>
                    <a:p>
                      <a:pPr>
                        <a:lnSpc>
                          <a:spcPct val="115000"/>
                        </a:lnSpc>
                        <a:spcAft>
                          <a:spcPts val="0"/>
                        </a:spcAft>
                      </a:pPr>
                      <a:r>
                        <a:rPr lang="tr-TR" sz="1500" dirty="0">
                          <a:effectLst/>
                        </a:rPr>
                        <a:t>4- Araştırma Ve Geliştirme</a:t>
                      </a:r>
                      <a:endParaRPr lang="tr-TR" sz="1500" dirty="0">
                        <a:solidFill>
                          <a:srgbClr val="000000"/>
                        </a:solidFill>
                        <a:effectLst/>
                        <a:latin typeface="Times New Roman"/>
                        <a:ea typeface="Calibri"/>
                      </a:endParaRPr>
                    </a:p>
                  </a:txBody>
                  <a:tcPr marL="38742" marR="38742" marT="0" marB="0" anchor="ctr">
                    <a:solidFill>
                      <a:schemeClr val="tx2">
                        <a:lumMod val="60000"/>
                        <a:lumOff val="40000"/>
                      </a:schemeClr>
                    </a:solidFill>
                  </a:tcPr>
                </a:tc>
                <a:tc hMerge="1">
                  <a:txBody>
                    <a:bodyPr/>
                    <a:lstStyle/>
                    <a:p>
                      <a:endParaRPr lang="tr-TR"/>
                    </a:p>
                  </a:txBody>
                  <a:tcPr/>
                </a:tc>
                <a:tc hMerge="1">
                  <a:txBody>
                    <a:bodyPr/>
                    <a:lstStyle/>
                    <a:p>
                      <a:endParaRPr lang="tr-TR"/>
                    </a:p>
                  </a:txBody>
                  <a:tcPr/>
                </a:tc>
              </a:tr>
              <a:tr h="1380766">
                <a:tc>
                  <a:txBody>
                    <a:bodyPr/>
                    <a:lstStyle/>
                    <a:p>
                      <a:pPr>
                        <a:lnSpc>
                          <a:spcPct val="115000"/>
                        </a:lnSpc>
                        <a:spcAft>
                          <a:spcPts val="0"/>
                        </a:spcAft>
                      </a:pPr>
                      <a:r>
                        <a:rPr lang="tr-TR" sz="1500" dirty="0">
                          <a:effectLst/>
                        </a:rPr>
                        <a:t>*20- Tamamlanan Dış Destekli Projelerin Toplam Bütçesi </a:t>
                      </a:r>
                      <a:endParaRPr lang="tr-TR" sz="1500" dirty="0">
                        <a:solidFill>
                          <a:srgbClr val="000000"/>
                        </a:solidFill>
                        <a:effectLst/>
                        <a:latin typeface="Times New Roman"/>
                        <a:ea typeface="Calibri"/>
                      </a:endParaRPr>
                    </a:p>
                  </a:txBody>
                  <a:tcPr marL="38742" marR="38742" marT="0" marB="0" anchor="ctr"/>
                </a:tc>
                <a:tc>
                  <a:txBody>
                    <a:bodyPr/>
                    <a:lstStyle/>
                    <a:p>
                      <a:pPr algn="ctr">
                        <a:lnSpc>
                          <a:spcPct val="115000"/>
                        </a:lnSpc>
                        <a:spcAft>
                          <a:spcPts val="0"/>
                        </a:spcAft>
                      </a:pPr>
                      <a:r>
                        <a:rPr lang="tr-TR" sz="1500" dirty="0">
                          <a:effectLst/>
                        </a:rPr>
                        <a:t>KURUM </a:t>
                      </a:r>
                      <a:endParaRPr lang="tr-TR" sz="1500" dirty="0">
                        <a:solidFill>
                          <a:srgbClr val="000000"/>
                        </a:solidFill>
                        <a:effectLst/>
                        <a:latin typeface="Times New Roman"/>
                        <a:ea typeface="Calibri"/>
                      </a:endParaRPr>
                    </a:p>
                  </a:txBody>
                  <a:tcPr marL="38742" marR="38742" marT="0" marB="0" anchor="ctr"/>
                </a:tc>
                <a:tc>
                  <a:txBody>
                    <a:bodyPr/>
                    <a:lstStyle/>
                    <a:p>
                      <a:pPr algn="just">
                        <a:lnSpc>
                          <a:spcPct val="115000"/>
                        </a:lnSpc>
                        <a:spcAft>
                          <a:spcPts val="0"/>
                        </a:spcAft>
                      </a:pPr>
                      <a:r>
                        <a:rPr lang="tr-TR" sz="1500" dirty="0">
                          <a:effectLst/>
                        </a:rPr>
                        <a:t>4. madde de belirtilen Tamamlanan Dış Destekli Projelerin Toplam bütçesini ifade etmektedir. </a:t>
                      </a:r>
                      <a:endParaRPr lang="tr-TR" sz="1500" dirty="0">
                        <a:solidFill>
                          <a:srgbClr val="000000"/>
                        </a:solidFill>
                        <a:effectLst/>
                        <a:latin typeface="Times New Roman"/>
                        <a:ea typeface="Calibri"/>
                      </a:endParaRPr>
                    </a:p>
                  </a:txBody>
                  <a:tcPr marL="38742" marR="38742" marT="0" marB="0" anchor="ctr"/>
                </a:tc>
              </a:tr>
              <a:tr h="2011319">
                <a:tc>
                  <a:txBody>
                    <a:bodyPr/>
                    <a:lstStyle/>
                    <a:p>
                      <a:pPr>
                        <a:lnSpc>
                          <a:spcPct val="115000"/>
                        </a:lnSpc>
                        <a:spcAft>
                          <a:spcPts val="0"/>
                        </a:spcAft>
                      </a:pPr>
                      <a:r>
                        <a:rPr lang="tr-TR" sz="1500" dirty="0">
                          <a:effectLst/>
                        </a:rPr>
                        <a:t>*21- Sonuçlanan Patent, Faydalı Model Veya Tasarım Sayısı </a:t>
                      </a:r>
                      <a:endParaRPr lang="tr-TR" sz="1500" dirty="0">
                        <a:solidFill>
                          <a:srgbClr val="000000"/>
                        </a:solidFill>
                        <a:effectLst/>
                        <a:latin typeface="Times New Roman"/>
                        <a:ea typeface="Calibri"/>
                      </a:endParaRPr>
                    </a:p>
                  </a:txBody>
                  <a:tcPr marL="38742" marR="38742" marT="0" marB="0" anchor="ctr"/>
                </a:tc>
                <a:tc>
                  <a:txBody>
                    <a:bodyPr/>
                    <a:lstStyle/>
                    <a:p>
                      <a:pPr algn="ctr">
                        <a:lnSpc>
                          <a:spcPct val="115000"/>
                        </a:lnSpc>
                        <a:spcAft>
                          <a:spcPts val="0"/>
                        </a:spcAft>
                      </a:pPr>
                      <a:r>
                        <a:rPr lang="tr-TR" sz="1500" dirty="0">
                          <a:effectLst/>
                        </a:rPr>
                        <a:t>KURUM </a:t>
                      </a:r>
                      <a:endParaRPr lang="tr-TR" sz="1500" dirty="0">
                        <a:solidFill>
                          <a:srgbClr val="000000"/>
                        </a:solidFill>
                        <a:effectLst/>
                        <a:latin typeface="Times New Roman"/>
                        <a:ea typeface="Calibri"/>
                      </a:endParaRPr>
                    </a:p>
                  </a:txBody>
                  <a:tcPr marL="38742" marR="38742" marT="0" marB="0" anchor="ctr"/>
                </a:tc>
                <a:tc>
                  <a:txBody>
                    <a:bodyPr/>
                    <a:lstStyle/>
                    <a:p>
                      <a:pPr algn="just">
                        <a:lnSpc>
                          <a:spcPct val="115000"/>
                        </a:lnSpc>
                        <a:spcAft>
                          <a:spcPts val="0"/>
                        </a:spcAft>
                      </a:pPr>
                      <a:r>
                        <a:rPr lang="tr-TR" sz="1500" dirty="0">
                          <a:effectLst/>
                        </a:rPr>
                        <a:t>01 Ocak - 31 Aralık tarihleri arasında ulusal ayda uluslararası düzeyde olması fark etmeksizin sonuçlanan Patent, Faydalı Model Veya Tasarım ifade etmektedir. </a:t>
                      </a:r>
                    </a:p>
                    <a:p>
                      <a:pPr algn="just">
                        <a:lnSpc>
                          <a:spcPct val="115000"/>
                        </a:lnSpc>
                        <a:spcAft>
                          <a:spcPts val="0"/>
                        </a:spcAft>
                      </a:pPr>
                      <a:r>
                        <a:rPr lang="tr-TR" sz="1500" dirty="0">
                          <a:effectLst/>
                        </a:rPr>
                        <a:t>Öğrenci, öğretim elemanı veya üniversitede istihdam edilen çalışanlarca başvurusu yapılan ve ilgili yıl içinde başvurusu olumlu sonuçlanan patent, faydalı model veya tasarım sayısı </a:t>
                      </a:r>
                      <a:r>
                        <a:rPr lang="tr-TR" sz="1500" baseline="0" dirty="0" smtClean="0">
                          <a:effectLst/>
                        </a:rPr>
                        <a:t> </a:t>
                      </a:r>
                      <a:r>
                        <a:rPr lang="tr-TR" sz="1500" dirty="0" smtClean="0">
                          <a:effectLst/>
                        </a:rPr>
                        <a:t>Üniversite </a:t>
                      </a:r>
                      <a:r>
                        <a:rPr lang="tr-TR" sz="1500" dirty="0">
                          <a:effectLst/>
                        </a:rPr>
                        <a:t>adresli olmayan ancak öğrenci, araştırmacı veya öğretim elemanları tarafından yapılan şahsi başvurular değerlendirmeye dâhildir. </a:t>
                      </a:r>
                      <a:endParaRPr lang="tr-TR" sz="1500" dirty="0">
                        <a:solidFill>
                          <a:srgbClr val="000000"/>
                        </a:solidFill>
                        <a:effectLst/>
                        <a:latin typeface="Times New Roman"/>
                        <a:ea typeface="Calibri"/>
                      </a:endParaRPr>
                    </a:p>
                  </a:txBody>
                  <a:tcPr marL="38742" marR="38742" marT="0" marB="0" anchor="ctr"/>
                </a:tc>
              </a:tr>
              <a:tr h="1436656">
                <a:tc>
                  <a:txBody>
                    <a:bodyPr/>
                    <a:lstStyle/>
                    <a:p>
                      <a:pPr>
                        <a:lnSpc>
                          <a:spcPct val="115000"/>
                        </a:lnSpc>
                        <a:spcAft>
                          <a:spcPts val="0"/>
                        </a:spcAft>
                      </a:pPr>
                      <a:r>
                        <a:rPr lang="tr-TR" sz="1500">
                          <a:effectLst/>
                        </a:rPr>
                        <a:t>*22- Faal Olan Öğretim Üyesi Teknoloji Şirketi Sayısı </a:t>
                      </a:r>
                      <a:endParaRPr lang="tr-TR" sz="1500">
                        <a:solidFill>
                          <a:srgbClr val="000000"/>
                        </a:solidFill>
                        <a:effectLst/>
                        <a:latin typeface="Times New Roman"/>
                        <a:ea typeface="Calibri"/>
                      </a:endParaRPr>
                    </a:p>
                  </a:txBody>
                  <a:tcPr marL="38742" marR="38742" marT="0" marB="0" anchor="ctr"/>
                </a:tc>
                <a:tc>
                  <a:txBody>
                    <a:bodyPr/>
                    <a:lstStyle/>
                    <a:p>
                      <a:pPr algn="ctr">
                        <a:lnSpc>
                          <a:spcPct val="115000"/>
                        </a:lnSpc>
                        <a:spcAft>
                          <a:spcPts val="0"/>
                        </a:spcAft>
                      </a:pPr>
                      <a:r>
                        <a:rPr lang="tr-TR" sz="1500" dirty="0">
                          <a:effectLst/>
                        </a:rPr>
                        <a:t>KURUM </a:t>
                      </a:r>
                      <a:endParaRPr lang="tr-TR" sz="1500" dirty="0">
                        <a:solidFill>
                          <a:srgbClr val="000000"/>
                        </a:solidFill>
                        <a:effectLst/>
                        <a:latin typeface="Times New Roman"/>
                        <a:ea typeface="Calibri"/>
                      </a:endParaRPr>
                    </a:p>
                  </a:txBody>
                  <a:tcPr marL="38742" marR="38742" marT="0" marB="0" anchor="ctr"/>
                </a:tc>
                <a:tc>
                  <a:txBody>
                    <a:bodyPr/>
                    <a:lstStyle/>
                    <a:p>
                      <a:pPr algn="just">
                        <a:lnSpc>
                          <a:spcPct val="115000"/>
                        </a:lnSpc>
                        <a:spcAft>
                          <a:spcPts val="0"/>
                        </a:spcAft>
                      </a:pPr>
                      <a:r>
                        <a:rPr lang="tr-TR" sz="1500" dirty="0">
                          <a:effectLst/>
                        </a:rPr>
                        <a:t>31 Aralık itibari ile Faal Olan Öğretim Üyesi Teknoloji Şirketi Sayısı ifade etmektedir. </a:t>
                      </a:r>
                    </a:p>
                    <a:p>
                      <a:pPr algn="just">
                        <a:lnSpc>
                          <a:spcPct val="115000"/>
                        </a:lnSpc>
                        <a:spcAft>
                          <a:spcPts val="0"/>
                        </a:spcAft>
                      </a:pPr>
                      <a:r>
                        <a:rPr lang="tr-TR" sz="1500" dirty="0">
                          <a:effectLst/>
                        </a:rPr>
                        <a:t>Kurumunuza ait bir teknopark vb. var ise ilgili yapılar içerisindeki firmalardan öğretim üyelerine (sizde ya da başka bir üniversitede çalışması fark etmeksizin) ait olan teknoloji Şirket sayısı sorulmaktadır. </a:t>
                      </a:r>
                      <a:endParaRPr lang="tr-TR" sz="1500" dirty="0">
                        <a:solidFill>
                          <a:srgbClr val="000000"/>
                        </a:solidFill>
                        <a:effectLst/>
                        <a:latin typeface="Times New Roman"/>
                        <a:ea typeface="Calibri"/>
                      </a:endParaRPr>
                    </a:p>
                  </a:txBody>
                  <a:tcPr marL="38742" marR="38742" marT="0" marB="0" anchor="ctr"/>
                </a:tc>
              </a:tr>
            </a:tbl>
          </a:graphicData>
        </a:graphic>
      </p:graphicFrame>
    </p:spTree>
    <p:extLst>
      <p:ext uri="{BB962C8B-B14F-4D97-AF65-F5344CB8AC3E}">
        <p14:creationId xmlns:p14="http://schemas.microsoft.com/office/powerpoint/2010/main" val="890166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864256710"/>
              </p:ext>
            </p:extLst>
          </p:nvPr>
        </p:nvGraphicFramePr>
        <p:xfrm>
          <a:off x="179511" y="188639"/>
          <a:ext cx="8788117" cy="6552727"/>
        </p:xfrm>
        <a:graphic>
          <a:graphicData uri="http://schemas.openxmlformats.org/drawingml/2006/table">
            <a:tbl>
              <a:tblPr>
                <a:tableStyleId>{5C22544A-7EE6-4342-B048-85BDC9FD1C3A}</a:tableStyleId>
              </a:tblPr>
              <a:tblGrid>
                <a:gridCol w="3189236"/>
                <a:gridCol w="847745"/>
                <a:gridCol w="4751136"/>
              </a:tblGrid>
              <a:tr h="949942">
                <a:tc>
                  <a:txBody>
                    <a:bodyPr/>
                    <a:lstStyle/>
                    <a:p>
                      <a:pPr>
                        <a:lnSpc>
                          <a:spcPct val="115000"/>
                        </a:lnSpc>
                        <a:spcAft>
                          <a:spcPts val="0"/>
                        </a:spcAft>
                      </a:pPr>
                      <a:r>
                        <a:rPr lang="tr-TR" sz="1500" dirty="0">
                          <a:effectLst/>
                        </a:rPr>
                        <a:t>*23- TÜBA Ve TÜBİTAK Ödüllü Öğretim Üyesi Sayısı (TÜBA Çeviri Ödülü Hariç) </a:t>
                      </a:r>
                      <a:endParaRPr lang="tr-TR" sz="1500" dirty="0">
                        <a:solidFill>
                          <a:srgbClr val="000000"/>
                        </a:solidFill>
                        <a:effectLst/>
                        <a:latin typeface="Times New Roman"/>
                        <a:ea typeface="Calibri"/>
                      </a:endParaRPr>
                    </a:p>
                  </a:txBody>
                  <a:tcPr marL="56632" marR="56632" marT="0" marB="0" anchor="ctr"/>
                </a:tc>
                <a:tc>
                  <a:txBody>
                    <a:bodyPr/>
                    <a:lstStyle/>
                    <a:p>
                      <a:pPr algn="ctr">
                        <a:lnSpc>
                          <a:spcPct val="115000"/>
                        </a:lnSpc>
                        <a:spcAft>
                          <a:spcPts val="0"/>
                        </a:spcAft>
                      </a:pPr>
                      <a:r>
                        <a:rPr lang="tr-TR" sz="1500" dirty="0">
                          <a:effectLst/>
                        </a:rPr>
                        <a:t>KURUM </a:t>
                      </a:r>
                      <a:endParaRPr lang="tr-TR" sz="1500" dirty="0">
                        <a:solidFill>
                          <a:srgbClr val="000000"/>
                        </a:solidFill>
                        <a:effectLst/>
                        <a:latin typeface="Times New Roman"/>
                        <a:ea typeface="Calibri"/>
                      </a:endParaRPr>
                    </a:p>
                  </a:txBody>
                  <a:tcPr marL="56632" marR="56632" marT="0" marB="0" anchor="ctr"/>
                </a:tc>
                <a:tc>
                  <a:txBody>
                    <a:bodyPr/>
                    <a:lstStyle/>
                    <a:p>
                      <a:pPr algn="just">
                        <a:lnSpc>
                          <a:spcPct val="115000"/>
                        </a:lnSpc>
                        <a:spcAft>
                          <a:spcPts val="0"/>
                        </a:spcAft>
                      </a:pPr>
                      <a:r>
                        <a:rPr lang="tr-TR" sz="1500" dirty="0">
                          <a:effectLst/>
                        </a:rPr>
                        <a:t>01 Ocak - 31 Aralık tarihleri arasında TÜBA Ve TÜBİTAK Ödül alan Öğretim Üyesi Sayısını (TÜBA Çeviri Ödülü Hariç) ifade etmektedir. </a:t>
                      </a:r>
                      <a:endParaRPr lang="tr-TR" sz="1500" dirty="0">
                        <a:solidFill>
                          <a:srgbClr val="000000"/>
                        </a:solidFill>
                        <a:effectLst/>
                        <a:latin typeface="Times New Roman"/>
                        <a:ea typeface="Calibri"/>
                      </a:endParaRPr>
                    </a:p>
                  </a:txBody>
                  <a:tcPr marL="56632" marR="56632" marT="0" marB="0" anchor="ctr"/>
                </a:tc>
              </a:tr>
              <a:tr h="958118">
                <a:tc>
                  <a:txBody>
                    <a:bodyPr/>
                    <a:lstStyle/>
                    <a:p>
                      <a:pPr>
                        <a:lnSpc>
                          <a:spcPct val="115000"/>
                        </a:lnSpc>
                        <a:spcAft>
                          <a:spcPts val="0"/>
                        </a:spcAft>
                      </a:pPr>
                      <a:r>
                        <a:rPr lang="tr-TR" sz="1500" dirty="0">
                          <a:effectLst/>
                        </a:rPr>
                        <a:t>*24- Uluslararası Ödüller </a:t>
                      </a:r>
                      <a:endParaRPr lang="tr-TR" sz="1500" dirty="0">
                        <a:solidFill>
                          <a:srgbClr val="000000"/>
                        </a:solidFill>
                        <a:effectLst/>
                        <a:latin typeface="Times New Roman"/>
                        <a:ea typeface="Calibri"/>
                      </a:endParaRPr>
                    </a:p>
                  </a:txBody>
                  <a:tcPr marL="56632" marR="56632" marT="0" marB="0" anchor="ctr"/>
                </a:tc>
                <a:tc>
                  <a:txBody>
                    <a:bodyPr/>
                    <a:lstStyle/>
                    <a:p>
                      <a:pPr algn="ctr">
                        <a:lnSpc>
                          <a:spcPct val="115000"/>
                        </a:lnSpc>
                        <a:spcAft>
                          <a:spcPts val="0"/>
                        </a:spcAft>
                      </a:pPr>
                      <a:r>
                        <a:rPr lang="tr-TR" sz="1500">
                          <a:effectLst/>
                        </a:rPr>
                        <a:t>KURUM </a:t>
                      </a:r>
                      <a:endParaRPr lang="tr-TR" sz="1500">
                        <a:solidFill>
                          <a:srgbClr val="000000"/>
                        </a:solidFill>
                        <a:effectLst/>
                        <a:latin typeface="Times New Roman"/>
                        <a:ea typeface="Calibri"/>
                      </a:endParaRPr>
                    </a:p>
                  </a:txBody>
                  <a:tcPr marL="56632" marR="56632" marT="0" marB="0" anchor="ctr"/>
                </a:tc>
                <a:tc>
                  <a:txBody>
                    <a:bodyPr/>
                    <a:lstStyle/>
                    <a:p>
                      <a:pPr algn="just">
                        <a:lnSpc>
                          <a:spcPct val="115000"/>
                        </a:lnSpc>
                        <a:spcAft>
                          <a:spcPts val="0"/>
                        </a:spcAft>
                      </a:pPr>
                      <a:r>
                        <a:rPr lang="tr-TR" sz="1500" dirty="0">
                          <a:effectLst/>
                        </a:rPr>
                        <a:t>01 Ocak - 31 Aralık tarihleri arasında Kurumsal Bazda Yada Kurum Adına Yada Resmi Olarak Kurum İle Bağlantılı Olarak Alınan Uluslararası Ödülleri ifade etmektedir. </a:t>
                      </a:r>
                      <a:endParaRPr lang="tr-TR" sz="1500" dirty="0">
                        <a:solidFill>
                          <a:srgbClr val="000000"/>
                        </a:solidFill>
                        <a:effectLst/>
                        <a:latin typeface="Times New Roman"/>
                        <a:ea typeface="Calibri"/>
                      </a:endParaRPr>
                    </a:p>
                  </a:txBody>
                  <a:tcPr marL="56632" marR="56632" marT="0" marB="0" anchor="ctr"/>
                </a:tc>
              </a:tr>
              <a:tr h="267924">
                <a:tc gridSpan="3">
                  <a:txBody>
                    <a:bodyPr/>
                    <a:lstStyle/>
                    <a:p>
                      <a:pPr algn="just">
                        <a:lnSpc>
                          <a:spcPct val="115000"/>
                        </a:lnSpc>
                        <a:spcAft>
                          <a:spcPts val="0"/>
                        </a:spcAft>
                      </a:pPr>
                      <a:r>
                        <a:rPr lang="tr-TR" sz="1500" dirty="0">
                          <a:effectLst/>
                        </a:rPr>
                        <a:t>5- Toplumsal Katkı </a:t>
                      </a:r>
                      <a:endParaRPr lang="tr-TR" sz="1500" dirty="0">
                        <a:solidFill>
                          <a:srgbClr val="000000"/>
                        </a:solidFill>
                        <a:effectLst/>
                        <a:latin typeface="Times New Roman"/>
                        <a:ea typeface="Calibri"/>
                      </a:endParaRPr>
                    </a:p>
                  </a:txBody>
                  <a:tcPr marL="56632" marR="56632" marT="0" marB="0" anchor="ctr">
                    <a:solidFill>
                      <a:schemeClr val="tx2">
                        <a:lumMod val="60000"/>
                        <a:lumOff val="40000"/>
                      </a:schemeClr>
                    </a:solidFill>
                  </a:tcPr>
                </a:tc>
                <a:tc hMerge="1">
                  <a:txBody>
                    <a:bodyPr/>
                    <a:lstStyle/>
                    <a:p>
                      <a:endParaRPr lang="tr-TR"/>
                    </a:p>
                  </a:txBody>
                  <a:tcPr/>
                </a:tc>
                <a:tc hMerge="1">
                  <a:txBody>
                    <a:bodyPr/>
                    <a:lstStyle/>
                    <a:p>
                      <a:endParaRPr lang="tr-TR"/>
                    </a:p>
                  </a:txBody>
                  <a:tcPr/>
                </a:tc>
              </a:tr>
              <a:tr h="949942">
                <a:tc>
                  <a:txBody>
                    <a:bodyPr/>
                    <a:lstStyle/>
                    <a:p>
                      <a:pPr>
                        <a:lnSpc>
                          <a:spcPct val="115000"/>
                        </a:lnSpc>
                        <a:spcAft>
                          <a:spcPts val="0"/>
                        </a:spcAft>
                      </a:pPr>
                      <a:r>
                        <a:rPr lang="tr-TR" sz="1500" dirty="0">
                          <a:effectLst/>
                        </a:rPr>
                        <a:t>*1- Kurumun Kendi Yürüttüğü Sosyal Sorumluluk Projelerinin Sayısı </a:t>
                      </a:r>
                      <a:endParaRPr lang="tr-TR" sz="1500" dirty="0">
                        <a:solidFill>
                          <a:srgbClr val="000000"/>
                        </a:solidFill>
                        <a:effectLst/>
                        <a:latin typeface="Times New Roman"/>
                        <a:ea typeface="Calibri"/>
                      </a:endParaRPr>
                    </a:p>
                  </a:txBody>
                  <a:tcPr marL="56632" marR="56632"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56632" marR="56632" marT="0" marB="0" anchor="ctr"/>
                </a:tc>
                <a:tc>
                  <a:txBody>
                    <a:bodyPr/>
                    <a:lstStyle/>
                    <a:p>
                      <a:pPr algn="just">
                        <a:lnSpc>
                          <a:spcPct val="115000"/>
                        </a:lnSpc>
                        <a:spcAft>
                          <a:spcPts val="0"/>
                        </a:spcAft>
                      </a:pPr>
                      <a:r>
                        <a:rPr lang="tr-TR" sz="1500" dirty="0">
                          <a:effectLst/>
                        </a:rPr>
                        <a:t>31 Aralık itibari ile ilgili yılda Bütçesi olan ya da olmayan Kurumun Kendi Yürüttüğü Sosyal Sorumluluk Projelerinin Sayısını ifade etmektedir.</a:t>
                      </a:r>
                      <a:endParaRPr lang="tr-TR" sz="1500" dirty="0">
                        <a:solidFill>
                          <a:srgbClr val="000000"/>
                        </a:solidFill>
                        <a:effectLst/>
                        <a:latin typeface="Times New Roman"/>
                        <a:ea typeface="Calibri"/>
                      </a:endParaRPr>
                    </a:p>
                  </a:txBody>
                  <a:tcPr marL="56632" marR="56632" marT="0" marB="0" anchor="ctr"/>
                </a:tc>
              </a:tr>
              <a:tr h="949942">
                <a:tc>
                  <a:txBody>
                    <a:bodyPr/>
                    <a:lstStyle/>
                    <a:p>
                      <a:pPr>
                        <a:lnSpc>
                          <a:spcPct val="115000"/>
                        </a:lnSpc>
                        <a:spcAft>
                          <a:spcPts val="0"/>
                        </a:spcAft>
                      </a:pPr>
                      <a:r>
                        <a:rPr lang="tr-TR" sz="1500" dirty="0">
                          <a:effectLst/>
                        </a:rPr>
                        <a:t>*2- SEM, Hayat Boyu Öğrenme Merkezi vb. Yıllık Eğitim Saati </a:t>
                      </a:r>
                      <a:endParaRPr lang="tr-TR" sz="1500" dirty="0">
                        <a:solidFill>
                          <a:srgbClr val="000000"/>
                        </a:solidFill>
                        <a:effectLst/>
                        <a:latin typeface="Times New Roman"/>
                        <a:ea typeface="Calibri"/>
                      </a:endParaRPr>
                    </a:p>
                  </a:txBody>
                  <a:tcPr marL="56632" marR="56632"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56632" marR="56632" marT="0" marB="0" anchor="ctr"/>
                </a:tc>
                <a:tc>
                  <a:txBody>
                    <a:bodyPr/>
                    <a:lstStyle/>
                    <a:p>
                      <a:pPr algn="just">
                        <a:lnSpc>
                          <a:spcPct val="115000"/>
                        </a:lnSpc>
                        <a:spcAft>
                          <a:spcPts val="0"/>
                        </a:spcAft>
                      </a:pPr>
                      <a:r>
                        <a:rPr lang="tr-TR" sz="1500" dirty="0">
                          <a:effectLst/>
                        </a:rPr>
                        <a:t>31 Aralık itibari ile ilgili yılda SEM, Hayat Boyu Öğrenme Merkezi vb. yapılarca verilen yıllık eğitim saati ifade edilmektedir.</a:t>
                      </a:r>
                      <a:endParaRPr lang="tr-TR" sz="1500" dirty="0">
                        <a:solidFill>
                          <a:srgbClr val="000000"/>
                        </a:solidFill>
                        <a:effectLst/>
                        <a:latin typeface="Times New Roman"/>
                        <a:ea typeface="Calibri"/>
                      </a:endParaRPr>
                    </a:p>
                  </a:txBody>
                  <a:tcPr marL="56632" marR="56632" marT="0" marB="0" anchor="ctr"/>
                </a:tc>
              </a:tr>
              <a:tr h="712457">
                <a:tc>
                  <a:txBody>
                    <a:bodyPr/>
                    <a:lstStyle/>
                    <a:p>
                      <a:pPr>
                        <a:lnSpc>
                          <a:spcPct val="115000"/>
                        </a:lnSpc>
                        <a:spcAft>
                          <a:spcPts val="0"/>
                        </a:spcAft>
                      </a:pPr>
                      <a:r>
                        <a:rPr lang="tr-TR" sz="1500" dirty="0">
                          <a:effectLst/>
                        </a:rPr>
                        <a:t>*3- SEM, Hayat Boyu Öğrenme Merkezi vb. Yıllık Eğitim Alan Kişi Sayısı </a:t>
                      </a:r>
                      <a:endParaRPr lang="tr-TR" sz="1500" dirty="0">
                        <a:solidFill>
                          <a:srgbClr val="000000"/>
                        </a:solidFill>
                        <a:effectLst/>
                        <a:latin typeface="Times New Roman"/>
                        <a:ea typeface="Calibri"/>
                      </a:endParaRPr>
                    </a:p>
                  </a:txBody>
                  <a:tcPr marL="56632" marR="56632"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56632" marR="56632" marT="0" marB="0" anchor="ctr"/>
                </a:tc>
                <a:tc>
                  <a:txBody>
                    <a:bodyPr/>
                    <a:lstStyle/>
                    <a:p>
                      <a:pPr algn="just">
                        <a:lnSpc>
                          <a:spcPct val="115000"/>
                        </a:lnSpc>
                        <a:spcAft>
                          <a:spcPts val="0"/>
                        </a:spcAft>
                      </a:pPr>
                      <a:r>
                        <a:rPr lang="tr-TR" sz="1500" dirty="0">
                          <a:effectLst/>
                        </a:rPr>
                        <a:t>2. madde de belirtilen merkezlerce verilen eğitimlerde eğitim alan kişi sayısı ifade edilmektedir.</a:t>
                      </a:r>
                      <a:endParaRPr lang="tr-TR" sz="1500" dirty="0">
                        <a:solidFill>
                          <a:srgbClr val="000000"/>
                        </a:solidFill>
                        <a:effectLst/>
                        <a:latin typeface="Times New Roman"/>
                        <a:ea typeface="Calibri"/>
                      </a:endParaRPr>
                    </a:p>
                  </a:txBody>
                  <a:tcPr marL="56632" marR="56632" marT="0" marB="0" anchor="ctr"/>
                </a:tc>
              </a:tr>
              <a:tr h="339489">
                <a:tc gridSpan="3">
                  <a:txBody>
                    <a:bodyPr/>
                    <a:lstStyle/>
                    <a:p>
                      <a:pPr algn="just">
                        <a:lnSpc>
                          <a:spcPct val="115000"/>
                        </a:lnSpc>
                        <a:spcAft>
                          <a:spcPts val="0"/>
                        </a:spcAft>
                      </a:pPr>
                      <a:r>
                        <a:rPr lang="tr-TR" sz="1500" dirty="0">
                          <a:effectLst/>
                        </a:rPr>
                        <a:t>6- Yönetim Sistemi</a:t>
                      </a:r>
                      <a:endParaRPr lang="tr-TR" sz="1500" dirty="0">
                        <a:solidFill>
                          <a:srgbClr val="000000"/>
                        </a:solidFill>
                        <a:effectLst/>
                        <a:latin typeface="Times New Roman"/>
                        <a:ea typeface="Calibri"/>
                      </a:endParaRPr>
                    </a:p>
                  </a:txBody>
                  <a:tcPr marL="56632" marR="56632" marT="0" marB="0" anchor="ctr">
                    <a:solidFill>
                      <a:schemeClr val="tx2">
                        <a:lumMod val="60000"/>
                        <a:lumOff val="40000"/>
                      </a:schemeClr>
                    </a:solidFill>
                  </a:tcPr>
                </a:tc>
                <a:tc hMerge="1">
                  <a:txBody>
                    <a:bodyPr/>
                    <a:lstStyle/>
                    <a:p>
                      <a:endParaRPr lang="tr-TR"/>
                    </a:p>
                  </a:txBody>
                  <a:tcPr/>
                </a:tc>
                <a:tc hMerge="1">
                  <a:txBody>
                    <a:bodyPr/>
                    <a:lstStyle/>
                    <a:p>
                      <a:endParaRPr lang="tr-TR"/>
                    </a:p>
                  </a:txBody>
                  <a:tcPr/>
                </a:tc>
              </a:tr>
              <a:tr h="1424913">
                <a:tc>
                  <a:txBody>
                    <a:bodyPr/>
                    <a:lstStyle/>
                    <a:p>
                      <a:pPr>
                        <a:lnSpc>
                          <a:spcPct val="115000"/>
                        </a:lnSpc>
                        <a:spcAft>
                          <a:spcPts val="0"/>
                        </a:spcAft>
                      </a:pPr>
                      <a:r>
                        <a:rPr lang="tr-TR" sz="1500" dirty="0">
                          <a:effectLst/>
                        </a:rPr>
                        <a:t>1- Merkezi Bütçe </a:t>
                      </a:r>
                      <a:endParaRPr lang="tr-TR" sz="1500" dirty="0">
                        <a:solidFill>
                          <a:srgbClr val="000000"/>
                        </a:solidFill>
                        <a:effectLst/>
                        <a:latin typeface="Times New Roman"/>
                        <a:ea typeface="Calibri"/>
                      </a:endParaRPr>
                    </a:p>
                  </a:txBody>
                  <a:tcPr marL="56632" marR="56632"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56632" marR="56632" marT="0" marB="0" anchor="ctr"/>
                </a:tc>
                <a:tc>
                  <a:txBody>
                    <a:bodyPr/>
                    <a:lstStyle/>
                    <a:p>
                      <a:pPr algn="just">
                        <a:lnSpc>
                          <a:spcPct val="115000"/>
                        </a:lnSpc>
                        <a:spcAft>
                          <a:spcPts val="0"/>
                        </a:spcAft>
                      </a:pPr>
                      <a:r>
                        <a:rPr lang="tr-TR" sz="1500" dirty="0">
                          <a:effectLst/>
                        </a:rPr>
                        <a:t>Devlet Üniversiteleri tarafından doldurulacak olup, ilgili mali yıl merkezi bütçe kanunu çerçevesinde kuruma tahsis edilen başlangıç ödeneği tutarının girilmesi istenmektedir. Vakıf Üniversiteleri giriş yapmayacaktır</a:t>
                      </a:r>
                      <a:endParaRPr lang="tr-TR" sz="1500" dirty="0">
                        <a:solidFill>
                          <a:srgbClr val="000000"/>
                        </a:solidFill>
                        <a:effectLst/>
                        <a:latin typeface="Times New Roman"/>
                        <a:ea typeface="Calibri"/>
                      </a:endParaRPr>
                    </a:p>
                  </a:txBody>
                  <a:tcPr marL="56632" marR="56632" marT="0" marB="0" anchor="ctr"/>
                </a:tc>
              </a:tr>
            </a:tbl>
          </a:graphicData>
        </a:graphic>
      </p:graphicFrame>
    </p:spTree>
    <p:extLst>
      <p:ext uri="{BB962C8B-B14F-4D97-AF65-F5344CB8AC3E}">
        <p14:creationId xmlns:p14="http://schemas.microsoft.com/office/powerpoint/2010/main" val="16489274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606289392"/>
              </p:ext>
            </p:extLst>
          </p:nvPr>
        </p:nvGraphicFramePr>
        <p:xfrm>
          <a:off x="107504" y="116632"/>
          <a:ext cx="8856984" cy="6624733"/>
        </p:xfrm>
        <a:graphic>
          <a:graphicData uri="http://schemas.openxmlformats.org/drawingml/2006/table">
            <a:tbl>
              <a:tblPr>
                <a:tableStyleId>{5C22544A-7EE6-4342-B048-85BDC9FD1C3A}</a:tableStyleId>
              </a:tblPr>
              <a:tblGrid>
                <a:gridCol w="2952328"/>
                <a:gridCol w="1584176"/>
                <a:gridCol w="4320480"/>
              </a:tblGrid>
              <a:tr h="1832931">
                <a:tc>
                  <a:txBody>
                    <a:bodyPr/>
                    <a:lstStyle/>
                    <a:p>
                      <a:pPr>
                        <a:lnSpc>
                          <a:spcPct val="115000"/>
                        </a:lnSpc>
                        <a:spcAft>
                          <a:spcPts val="0"/>
                        </a:spcAft>
                      </a:pPr>
                      <a:r>
                        <a:rPr lang="tr-TR" sz="1500" dirty="0">
                          <a:effectLst/>
                        </a:rPr>
                        <a:t>2- Öğrenci Gelirleri </a:t>
                      </a:r>
                      <a:endParaRPr lang="tr-TR" sz="1500" dirty="0">
                        <a:solidFill>
                          <a:srgbClr val="000000"/>
                        </a:solidFill>
                        <a:effectLst/>
                        <a:latin typeface="Times New Roman"/>
                        <a:ea typeface="Calibri"/>
                      </a:endParaRPr>
                    </a:p>
                  </a:txBody>
                  <a:tcPr marL="64401" marR="64401"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64401" marR="64401" marT="0" marB="0" anchor="ctr"/>
                </a:tc>
                <a:tc rowSpan="10">
                  <a:txBody>
                    <a:bodyPr/>
                    <a:lstStyle/>
                    <a:p>
                      <a:pPr algn="just">
                        <a:lnSpc>
                          <a:spcPct val="115000"/>
                        </a:lnSpc>
                        <a:spcAft>
                          <a:spcPts val="0"/>
                        </a:spcAft>
                      </a:pPr>
                      <a:r>
                        <a:rPr lang="tr-TR" sz="1500" dirty="0">
                          <a:effectLst/>
                        </a:rPr>
                        <a:t>Devlet Üniversiteleri 01 Ocak – 31 Aralık tarihleri arasındaki ilgili mali yıla ilişkin, Vakıf Üniversiteleri ise Önemli Husus 8 de belirtildiği üzere ilgili yıla ilişkin son eğitim öğretim dönemi verileri üzerinden göstergelerde yer alan gelir gider vb. bilgileri gireceklerdir. Bazı göstergeler Muhasebe sistemi içerisinde direkt alınabilecek veriler olup (Personel geliri/gideri, Öğrenci Geliri/gider gibi) bazı göstergeler ise kurum politikaları ve yapacakları sınıflandırma gereği daha detaylı inceleme sonucunda erişebilecek verilerdir.</a:t>
                      </a:r>
                    </a:p>
                    <a:p>
                      <a:pPr algn="just">
                        <a:lnSpc>
                          <a:spcPct val="115000"/>
                        </a:lnSpc>
                        <a:spcAft>
                          <a:spcPts val="0"/>
                        </a:spcAft>
                      </a:pPr>
                      <a:r>
                        <a:rPr lang="tr-TR" sz="1500" dirty="0">
                          <a:effectLst/>
                        </a:rPr>
                        <a:t>Örneğin bir kurum için; Sürekli Eğitim Merkezi faaliyetleri Topluma Hizmet sayılmakta ve gelir gideri ona göre hesaplanmakta iken, başka bir kurum için kamuya açık Havuzlar, yemekhane ve oteller topluma hizmet olarak sayılabileceğinden sınıflandırma yapılması ve bu sınıflandırmaya ilişkin verilerin girilmesi kurumun kendisine bırakılmıştır.</a:t>
                      </a:r>
                      <a:endParaRPr lang="tr-TR" sz="1500" dirty="0">
                        <a:solidFill>
                          <a:srgbClr val="000000"/>
                        </a:solidFill>
                        <a:effectLst/>
                        <a:latin typeface="Times New Roman"/>
                        <a:ea typeface="Calibri"/>
                      </a:endParaRPr>
                    </a:p>
                  </a:txBody>
                  <a:tcPr marL="64401" marR="64401" marT="0" marB="0" anchor="ctr"/>
                </a:tc>
              </a:tr>
              <a:tr h="504492">
                <a:tc>
                  <a:txBody>
                    <a:bodyPr/>
                    <a:lstStyle/>
                    <a:p>
                      <a:pPr>
                        <a:lnSpc>
                          <a:spcPct val="115000"/>
                        </a:lnSpc>
                        <a:spcAft>
                          <a:spcPts val="0"/>
                        </a:spcAft>
                      </a:pPr>
                      <a:r>
                        <a:rPr lang="tr-TR" sz="1500" dirty="0">
                          <a:effectLst/>
                        </a:rPr>
                        <a:t>3- Araştırma Gelirleri </a:t>
                      </a:r>
                      <a:endParaRPr lang="tr-TR" sz="1500" dirty="0">
                        <a:solidFill>
                          <a:srgbClr val="000000"/>
                        </a:solidFill>
                        <a:effectLst/>
                        <a:latin typeface="Times New Roman"/>
                        <a:ea typeface="Calibri"/>
                      </a:endParaRPr>
                    </a:p>
                  </a:txBody>
                  <a:tcPr marL="64401" marR="64401"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64401" marR="64401" marT="0" marB="0" anchor="ctr"/>
                </a:tc>
                <a:tc vMerge="1">
                  <a:txBody>
                    <a:bodyPr/>
                    <a:lstStyle/>
                    <a:p>
                      <a:endParaRPr lang="tr-TR"/>
                    </a:p>
                  </a:txBody>
                  <a:tcPr/>
                </a:tc>
              </a:tr>
              <a:tr h="504492">
                <a:tc>
                  <a:txBody>
                    <a:bodyPr/>
                    <a:lstStyle/>
                    <a:p>
                      <a:pPr>
                        <a:lnSpc>
                          <a:spcPct val="115000"/>
                        </a:lnSpc>
                        <a:spcAft>
                          <a:spcPts val="0"/>
                        </a:spcAft>
                      </a:pPr>
                      <a:r>
                        <a:rPr lang="tr-TR" sz="1500" dirty="0">
                          <a:effectLst/>
                        </a:rPr>
                        <a:t>4- Topluma Hizmet Gelirleri </a:t>
                      </a:r>
                      <a:endParaRPr lang="tr-TR" sz="1500" dirty="0">
                        <a:solidFill>
                          <a:srgbClr val="000000"/>
                        </a:solidFill>
                        <a:effectLst/>
                        <a:latin typeface="Times New Roman"/>
                        <a:ea typeface="Calibri"/>
                      </a:endParaRPr>
                    </a:p>
                  </a:txBody>
                  <a:tcPr marL="64401" marR="64401"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64401" marR="64401" marT="0" marB="0" anchor="ctr"/>
                </a:tc>
                <a:tc vMerge="1">
                  <a:txBody>
                    <a:bodyPr/>
                    <a:lstStyle/>
                    <a:p>
                      <a:endParaRPr lang="tr-TR"/>
                    </a:p>
                  </a:txBody>
                  <a:tcPr/>
                </a:tc>
              </a:tr>
              <a:tr h="504492">
                <a:tc>
                  <a:txBody>
                    <a:bodyPr/>
                    <a:lstStyle/>
                    <a:p>
                      <a:pPr>
                        <a:lnSpc>
                          <a:spcPct val="115000"/>
                        </a:lnSpc>
                        <a:spcAft>
                          <a:spcPts val="0"/>
                        </a:spcAft>
                      </a:pPr>
                      <a:r>
                        <a:rPr lang="tr-TR" sz="1500" dirty="0">
                          <a:effectLst/>
                        </a:rPr>
                        <a:t>5- Bağışlar </a:t>
                      </a:r>
                      <a:endParaRPr lang="tr-TR" sz="1500" dirty="0">
                        <a:solidFill>
                          <a:srgbClr val="000000"/>
                        </a:solidFill>
                        <a:effectLst/>
                        <a:latin typeface="Times New Roman"/>
                        <a:ea typeface="Calibri"/>
                      </a:endParaRPr>
                    </a:p>
                  </a:txBody>
                  <a:tcPr marL="64401" marR="64401"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64401" marR="64401" marT="0" marB="0" anchor="ctr"/>
                </a:tc>
                <a:tc vMerge="1">
                  <a:txBody>
                    <a:bodyPr/>
                    <a:lstStyle/>
                    <a:p>
                      <a:endParaRPr lang="tr-TR"/>
                    </a:p>
                  </a:txBody>
                  <a:tcPr/>
                </a:tc>
              </a:tr>
              <a:tr h="504492">
                <a:tc>
                  <a:txBody>
                    <a:bodyPr/>
                    <a:lstStyle/>
                    <a:p>
                      <a:pPr>
                        <a:lnSpc>
                          <a:spcPct val="115000"/>
                        </a:lnSpc>
                        <a:spcAft>
                          <a:spcPts val="0"/>
                        </a:spcAft>
                      </a:pPr>
                      <a:r>
                        <a:rPr lang="tr-TR" sz="1500">
                          <a:effectLst/>
                        </a:rPr>
                        <a:t>6- Personel Giderleri </a:t>
                      </a:r>
                      <a:endParaRPr lang="tr-TR" sz="1500">
                        <a:solidFill>
                          <a:srgbClr val="000000"/>
                        </a:solidFill>
                        <a:effectLst/>
                        <a:latin typeface="Times New Roman"/>
                        <a:ea typeface="Calibri"/>
                      </a:endParaRPr>
                    </a:p>
                  </a:txBody>
                  <a:tcPr marL="64401" marR="64401"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64401" marR="64401" marT="0" marB="0" anchor="ctr"/>
                </a:tc>
                <a:tc vMerge="1">
                  <a:txBody>
                    <a:bodyPr/>
                    <a:lstStyle/>
                    <a:p>
                      <a:endParaRPr lang="tr-TR"/>
                    </a:p>
                  </a:txBody>
                  <a:tcPr/>
                </a:tc>
              </a:tr>
              <a:tr h="504492">
                <a:tc>
                  <a:txBody>
                    <a:bodyPr/>
                    <a:lstStyle/>
                    <a:p>
                      <a:pPr>
                        <a:lnSpc>
                          <a:spcPct val="115000"/>
                        </a:lnSpc>
                        <a:spcAft>
                          <a:spcPts val="0"/>
                        </a:spcAft>
                      </a:pPr>
                      <a:r>
                        <a:rPr lang="tr-TR" sz="1500">
                          <a:effectLst/>
                        </a:rPr>
                        <a:t>7- Eğitim Giderleri </a:t>
                      </a:r>
                      <a:endParaRPr lang="tr-TR" sz="1500">
                        <a:solidFill>
                          <a:srgbClr val="000000"/>
                        </a:solidFill>
                        <a:effectLst/>
                        <a:latin typeface="Times New Roman"/>
                        <a:ea typeface="Calibri"/>
                      </a:endParaRPr>
                    </a:p>
                  </a:txBody>
                  <a:tcPr marL="64401" marR="64401"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64401" marR="64401" marT="0" marB="0" anchor="ctr"/>
                </a:tc>
                <a:tc vMerge="1">
                  <a:txBody>
                    <a:bodyPr/>
                    <a:lstStyle/>
                    <a:p>
                      <a:endParaRPr lang="tr-TR"/>
                    </a:p>
                  </a:txBody>
                  <a:tcPr/>
                </a:tc>
              </a:tr>
              <a:tr h="504492">
                <a:tc>
                  <a:txBody>
                    <a:bodyPr/>
                    <a:lstStyle/>
                    <a:p>
                      <a:pPr>
                        <a:lnSpc>
                          <a:spcPct val="115000"/>
                        </a:lnSpc>
                        <a:spcAft>
                          <a:spcPts val="0"/>
                        </a:spcAft>
                      </a:pPr>
                      <a:r>
                        <a:rPr lang="tr-TR" sz="1500">
                          <a:effectLst/>
                        </a:rPr>
                        <a:t>8- Araştırma Giderleri </a:t>
                      </a:r>
                      <a:endParaRPr lang="tr-TR" sz="1500">
                        <a:solidFill>
                          <a:srgbClr val="000000"/>
                        </a:solidFill>
                        <a:effectLst/>
                        <a:latin typeface="Times New Roman"/>
                        <a:ea typeface="Calibri"/>
                      </a:endParaRPr>
                    </a:p>
                  </a:txBody>
                  <a:tcPr marL="64401" marR="64401"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64401" marR="64401" marT="0" marB="0" anchor="ctr"/>
                </a:tc>
                <a:tc vMerge="1">
                  <a:txBody>
                    <a:bodyPr/>
                    <a:lstStyle/>
                    <a:p>
                      <a:endParaRPr lang="tr-TR"/>
                    </a:p>
                  </a:txBody>
                  <a:tcPr/>
                </a:tc>
              </a:tr>
              <a:tr h="504492">
                <a:tc>
                  <a:txBody>
                    <a:bodyPr/>
                    <a:lstStyle/>
                    <a:p>
                      <a:pPr>
                        <a:lnSpc>
                          <a:spcPct val="115000"/>
                        </a:lnSpc>
                        <a:spcAft>
                          <a:spcPts val="0"/>
                        </a:spcAft>
                      </a:pPr>
                      <a:r>
                        <a:rPr lang="tr-TR" sz="1500">
                          <a:effectLst/>
                        </a:rPr>
                        <a:t>9- Topluma Hizmet Giderleri </a:t>
                      </a:r>
                      <a:endParaRPr lang="tr-TR" sz="1500">
                        <a:solidFill>
                          <a:srgbClr val="000000"/>
                        </a:solidFill>
                        <a:effectLst/>
                        <a:latin typeface="Times New Roman"/>
                        <a:ea typeface="Calibri"/>
                      </a:endParaRPr>
                    </a:p>
                  </a:txBody>
                  <a:tcPr marL="64401" marR="64401"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64401" marR="64401" marT="0" marB="0" anchor="ctr"/>
                </a:tc>
                <a:tc vMerge="1">
                  <a:txBody>
                    <a:bodyPr/>
                    <a:lstStyle/>
                    <a:p>
                      <a:endParaRPr lang="tr-TR"/>
                    </a:p>
                  </a:txBody>
                  <a:tcPr/>
                </a:tc>
              </a:tr>
              <a:tr h="504492">
                <a:tc>
                  <a:txBody>
                    <a:bodyPr/>
                    <a:lstStyle/>
                    <a:p>
                      <a:pPr>
                        <a:lnSpc>
                          <a:spcPct val="115000"/>
                        </a:lnSpc>
                        <a:spcAft>
                          <a:spcPts val="0"/>
                        </a:spcAft>
                      </a:pPr>
                      <a:r>
                        <a:rPr lang="tr-TR" sz="1500">
                          <a:effectLst/>
                        </a:rPr>
                        <a:t>10- Yönetim Giderleri </a:t>
                      </a:r>
                      <a:endParaRPr lang="tr-TR" sz="1500">
                        <a:solidFill>
                          <a:srgbClr val="000000"/>
                        </a:solidFill>
                        <a:effectLst/>
                        <a:latin typeface="Times New Roman"/>
                        <a:ea typeface="Calibri"/>
                      </a:endParaRPr>
                    </a:p>
                  </a:txBody>
                  <a:tcPr marL="64401" marR="64401"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64401" marR="64401" marT="0" marB="0" anchor="ctr"/>
                </a:tc>
                <a:tc vMerge="1">
                  <a:txBody>
                    <a:bodyPr/>
                    <a:lstStyle/>
                    <a:p>
                      <a:endParaRPr lang="tr-TR"/>
                    </a:p>
                  </a:txBody>
                  <a:tcPr/>
                </a:tc>
              </a:tr>
              <a:tr h="755866">
                <a:tc>
                  <a:txBody>
                    <a:bodyPr/>
                    <a:lstStyle/>
                    <a:p>
                      <a:pPr>
                        <a:lnSpc>
                          <a:spcPct val="115000"/>
                        </a:lnSpc>
                        <a:spcAft>
                          <a:spcPts val="0"/>
                        </a:spcAft>
                      </a:pPr>
                      <a:r>
                        <a:rPr lang="tr-TR" sz="1500">
                          <a:effectLst/>
                        </a:rPr>
                        <a:t>11- Yatırım Giderleri </a:t>
                      </a:r>
                      <a:endParaRPr lang="tr-TR" sz="1500">
                        <a:solidFill>
                          <a:srgbClr val="000000"/>
                        </a:solidFill>
                        <a:effectLst/>
                        <a:latin typeface="Times New Roman"/>
                        <a:ea typeface="Calibri"/>
                      </a:endParaRPr>
                    </a:p>
                  </a:txBody>
                  <a:tcPr marL="64401" marR="64401"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64401" marR="64401" marT="0" marB="0" anchor="ctr"/>
                </a:tc>
                <a:tc vMerge="1">
                  <a:txBody>
                    <a:bodyPr/>
                    <a:lstStyle/>
                    <a:p>
                      <a:endParaRPr lang="tr-TR"/>
                    </a:p>
                  </a:txBody>
                  <a:tcPr/>
                </a:tc>
              </a:tr>
            </a:tbl>
          </a:graphicData>
        </a:graphic>
      </p:graphicFrame>
    </p:spTree>
    <p:extLst>
      <p:ext uri="{BB962C8B-B14F-4D97-AF65-F5344CB8AC3E}">
        <p14:creationId xmlns:p14="http://schemas.microsoft.com/office/powerpoint/2010/main" val="13999576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dirty="0"/>
          </a:p>
          <a:p>
            <a:pPr marL="0" indent="0" algn="ctr">
              <a:buNone/>
            </a:pPr>
            <a:r>
              <a:rPr lang="tr-TR" dirty="0" smtClean="0">
                <a:latin typeface="Bookman Old Style" panose="02050604050505020204" pitchFamily="18" charset="0"/>
              </a:rPr>
              <a:t>Teşekkür Ederiz.</a:t>
            </a:r>
            <a:endParaRPr lang="tr-TR" dirty="0">
              <a:latin typeface="Bookman Old Style" panose="02050604050505020204" pitchFamily="18" charset="0"/>
            </a:endParaRPr>
          </a:p>
        </p:txBody>
      </p:sp>
    </p:spTree>
    <p:extLst>
      <p:ext uri="{BB962C8B-B14F-4D97-AF65-F5344CB8AC3E}">
        <p14:creationId xmlns:p14="http://schemas.microsoft.com/office/powerpoint/2010/main" val="4230977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6632"/>
            <a:ext cx="8229600" cy="56207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tr-TR" sz="2000" dirty="0" smtClean="0"/>
              <a:t>YÖKAK DERECELİ DEĞERLENDİRME ANAHTARI</a:t>
            </a:r>
            <a:endParaRPr lang="tr-TR" sz="2000" dirty="0"/>
          </a:p>
        </p:txBody>
      </p:sp>
      <p:sp>
        <p:nvSpPr>
          <p:cNvPr id="3" name="İçerik Yer Tutucusu 2"/>
          <p:cNvSpPr>
            <a:spLocks noGrp="1"/>
          </p:cNvSpPr>
          <p:nvPr>
            <p:ph idx="1"/>
          </p:nvPr>
        </p:nvSpPr>
        <p:spPr>
          <a:xfrm>
            <a:off x="457200" y="1052736"/>
            <a:ext cx="8229600" cy="5073427"/>
          </a:xfrm>
        </p:spPr>
        <p:txBody>
          <a:bodyPr>
            <a:normAutofit lnSpcReduction="10000"/>
          </a:bodyPr>
          <a:lstStyle/>
          <a:p>
            <a:pPr algn="ctr"/>
            <a:r>
              <a:rPr lang="tr-TR" b="1" dirty="0" smtClean="0"/>
              <a:t>KALİTE GÜVENCE SİSTEMİ</a:t>
            </a:r>
          </a:p>
          <a:p>
            <a:r>
              <a:rPr lang="tr-TR" sz="2000" b="1" dirty="0"/>
              <a:t>A.1. Misyon ve Stratejik Amaçlar </a:t>
            </a:r>
            <a:endParaRPr lang="tr-TR" sz="2000" dirty="0"/>
          </a:p>
          <a:p>
            <a:pPr lvl="1"/>
            <a:r>
              <a:rPr lang="tr-TR" sz="1500" dirty="0" smtClean="0"/>
              <a:t>A.1.1. Misyon, vizyon, stratejik amaç ve hedefler</a:t>
            </a:r>
          </a:p>
          <a:p>
            <a:pPr lvl="1"/>
            <a:r>
              <a:rPr lang="tr-TR" sz="1500" dirty="0"/>
              <a:t>A.1.2. Kalite güvencesi; eğitim ve öğretim; araştırma ve geliştirme; toplumsal katkı ve yönetim </a:t>
            </a:r>
            <a:r>
              <a:rPr lang="tr-TR" sz="1500" dirty="0" smtClean="0"/>
              <a:t>politikaları</a:t>
            </a:r>
          </a:p>
          <a:p>
            <a:pPr lvl="1"/>
            <a:r>
              <a:rPr lang="tr-TR" sz="1500" dirty="0" smtClean="0"/>
              <a:t>A.1.3. Kurumsal performans yönetimi </a:t>
            </a:r>
            <a:r>
              <a:rPr lang="tr-TR" sz="1100" dirty="0" smtClean="0"/>
              <a:t>	</a:t>
            </a:r>
            <a:endParaRPr lang="tr-TR" sz="1100" dirty="0"/>
          </a:p>
          <a:p>
            <a:pPr marL="0">
              <a:spcBef>
                <a:spcPts val="0"/>
              </a:spcBef>
            </a:pPr>
            <a:r>
              <a:rPr lang="tr-TR" sz="2000" b="1" dirty="0"/>
              <a:t>A.2. İç Kalite Güvencesi</a:t>
            </a:r>
          </a:p>
          <a:p>
            <a:pPr lvl="1"/>
            <a:r>
              <a:rPr lang="tr-TR" sz="1500" dirty="0"/>
              <a:t>A.2.1. Kalite </a:t>
            </a:r>
            <a:r>
              <a:rPr lang="tr-TR" sz="1500" dirty="0" smtClean="0"/>
              <a:t>Komisyonu</a:t>
            </a:r>
          </a:p>
          <a:p>
            <a:pPr lvl="1"/>
            <a:r>
              <a:rPr lang="tr-TR" sz="1500" dirty="0" smtClean="0"/>
              <a:t>A.2.2. İç kalite güvencesi mekanizmaları (PUKÖ çevrimleri, takvim, birimlerin yapısı)</a:t>
            </a:r>
          </a:p>
          <a:p>
            <a:pPr lvl="1"/>
            <a:r>
              <a:rPr lang="tr-TR" sz="1500" dirty="0" smtClean="0"/>
              <a:t>A.2.3. Liderlik ve kalite güvencesi kültürü</a:t>
            </a:r>
            <a:endParaRPr lang="tr-TR" sz="1500" dirty="0"/>
          </a:p>
          <a:p>
            <a:pPr marL="360363" lvl="1" indent="-360363">
              <a:buFont typeface="Arial" panose="020B0604020202020204" pitchFamily="34" charset="0"/>
              <a:buChar char="•"/>
            </a:pPr>
            <a:r>
              <a:rPr lang="tr-TR" sz="2000" b="1" dirty="0"/>
              <a:t>A.3. Paydaş Katılımı </a:t>
            </a:r>
            <a:r>
              <a:rPr lang="tr-TR" sz="1500" b="1" dirty="0"/>
              <a:t>	</a:t>
            </a:r>
          </a:p>
          <a:p>
            <a:pPr lvl="1">
              <a:buFontTx/>
              <a:buChar char="-"/>
            </a:pPr>
            <a:r>
              <a:rPr lang="tr-TR" sz="1500" dirty="0" smtClean="0"/>
              <a:t>A.3.1. İç ve dış paydaşların kalite güvencesi, eğitim ve öğretim, araştırma ve geliştirme, yönetim ve </a:t>
            </a:r>
            <a:r>
              <a:rPr lang="tr-TR" sz="1500" dirty="0" err="1" smtClean="0"/>
              <a:t>uluslararasılaşma</a:t>
            </a:r>
            <a:r>
              <a:rPr lang="tr-TR" sz="1500" dirty="0" smtClean="0"/>
              <a:t> süreçlerine katılımı</a:t>
            </a:r>
          </a:p>
          <a:p>
            <a:pPr marL="355600" lvl="1">
              <a:buFont typeface="Arial" panose="020B0604020202020204" pitchFamily="34" charset="0"/>
              <a:buChar char="•"/>
            </a:pPr>
            <a:r>
              <a:rPr lang="tr-TR" sz="2000" b="1" dirty="0"/>
              <a:t>A.4. </a:t>
            </a:r>
            <a:r>
              <a:rPr lang="tr-TR" sz="2000" b="1" dirty="0" err="1"/>
              <a:t>Uluslararasılaşma</a:t>
            </a:r>
            <a:r>
              <a:rPr lang="tr-TR" sz="2000" b="1" dirty="0"/>
              <a:t> </a:t>
            </a:r>
            <a:r>
              <a:rPr lang="tr-TR" sz="1500" b="1" dirty="0"/>
              <a:t>	</a:t>
            </a:r>
          </a:p>
          <a:p>
            <a:pPr lvl="1">
              <a:buFontTx/>
              <a:buChar char="-"/>
            </a:pPr>
            <a:r>
              <a:rPr lang="tr-TR" sz="1500" dirty="0"/>
              <a:t>A.4.1. </a:t>
            </a:r>
            <a:r>
              <a:rPr lang="tr-TR" sz="1500" dirty="0" err="1"/>
              <a:t>Uluslararasılaşma</a:t>
            </a:r>
            <a:r>
              <a:rPr lang="tr-TR" sz="1500" dirty="0"/>
              <a:t> </a:t>
            </a:r>
            <a:r>
              <a:rPr lang="tr-TR" sz="1500" dirty="0" smtClean="0"/>
              <a:t>politikası</a:t>
            </a:r>
          </a:p>
          <a:p>
            <a:pPr lvl="1">
              <a:buFontTx/>
              <a:buChar char="-"/>
            </a:pPr>
            <a:r>
              <a:rPr lang="tr-TR" sz="1500" b="1" dirty="0"/>
              <a:t>A.4.2. </a:t>
            </a:r>
            <a:r>
              <a:rPr lang="tr-TR" sz="1500" b="1" dirty="0" err="1"/>
              <a:t>Uluslararasılaşma</a:t>
            </a:r>
            <a:r>
              <a:rPr lang="tr-TR" sz="1500" b="1" dirty="0"/>
              <a:t> süreçlerinin yönetimi ve </a:t>
            </a:r>
            <a:r>
              <a:rPr lang="tr-TR" sz="1500" b="1" dirty="0" err="1"/>
              <a:t>organizasyonel</a:t>
            </a:r>
            <a:r>
              <a:rPr lang="tr-TR" sz="1500" b="1" dirty="0"/>
              <a:t> yapısı </a:t>
            </a:r>
            <a:r>
              <a:rPr lang="tr-TR" sz="1500" dirty="0"/>
              <a:t>	</a:t>
            </a:r>
          </a:p>
          <a:p>
            <a:pPr lvl="1">
              <a:buFontTx/>
              <a:buChar char="-"/>
            </a:pPr>
            <a:r>
              <a:rPr lang="tr-TR" sz="1500" dirty="0" smtClean="0"/>
              <a:t>A.4.3. </a:t>
            </a:r>
            <a:r>
              <a:rPr lang="tr-TR" sz="1500" dirty="0" err="1" smtClean="0"/>
              <a:t>Uluslararasılaşma</a:t>
            </a:r>
            <a:r>
              <a:rPr lang="tr-TR" sz="1500" dirty="0" smtClean="0"/>
              <a:t> kaynakları</a:t>
            </a:r>
          </a:p>
          <a:p>
            <a:pPr lvl="1">
              <a:buFontTx/>
              <a:buChar char="-"/>
            </a:pPr>
            <a:r>
              <a:rPr lang="tr-TR" sz="1500" dirty="0" smtClean="0"/>
              <a:t>A.4.4. </a:t>
            </a:r>
            <a:r>
              <a:rPr lang="tr-TR" sz="1500" dirty="0" err="1" smtClean="0"/>
              <a:t>Uluslararasılaşma</a:t>
            </a:r>
            <a:r>
              <a:rPr lang="tr-TR" sz="1500" dirty="0" smtClean="0"/>
              <a:t> performansı</a:t>
            </a:r>
          </a:p>
          <a:p>
            <a:pPr lvl="1">
              <a:buFontTx/>
              <a:buChar char="-"/>
            </a:pPr>
            <a:endParaRPr lang="tr-TR" sz="1100" dirty="0"/>
          </a:p>
        </p:txBody>
      </p:sp>
    </p:spTree>
    <p:extLst>
      <p:ext uri="{BB962C8B-B14F-4D97-AF65-F5344CB8AC3E}">
        <p14:creationId xmlns:p14="http://schemas.microsoft.com/office/powerpoint/2010/main" val="3010588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832648"/>
          </a:xfrm>
        </p:spPr>
        <p:txBody>
          <a:bodyPr>
            <a:normAutofit/>
          </a:bodyPr>
          <a:lstStyle/>
          <a:p>
            <a:pPr algn="ctr"/>
            <a:r>
              <a:rPr lang="tr-TR" b="1" dirty="0" smtClean="0"/>
              <a:t>EĞİTİM VE ÖĞRETİM</a:t>
            </a:r>
            <a:endParaRPr lang="tr-TR" b="1" dirty="0"/>
          </a:p>
          <a:p>
            <a:r>
              <a:rPr lang="tr-TR" sz="2500" b="1" dirty="0"/>
              <a:t>B.1. Programların Tasarımı ve Onayı </a:t>
            </a:r>
            <a:r>
              <a:rPr lang="tr-TR" sz="2000" dirty="0"/>
              <a:t>	</a:t>
            </a:r>
          </a:p>
          <a:p>
            <a:pPr lvl="1"/>
            <a:r>
              <a:rPr lang="tr-TR" sz="1700" dirty="0" smtClean="0"/>
              <a:t>B.1.1. Programların tasarımı ve onayı</a:t>
            </a:r>
          </a:p>
          <a:p>
            <a:pPr lvl="1"/>
            <a:r>
              <a:rPr lang="tr-TR" sz="1700" dirty="0" smtClean="0"/>
              <a:t>B.1.2. Programın ders dağılım dengesi</a:t>
            </a:r>
          </a:p>
          <a:p>
            <a:pPr lvl="1"/>
            <a:r>
              <a:rPr lang="tr-TR" sz="1700" dirty="0" smtClean="0"/>
              <a:t>B.1.3. Ders kazanımlarının program çıktılarıyla uyumu</a:t>
            </a:r>
          </a:p>
          <a:p>
            <a:pPr lvl="1"/>
            <a:r>
              <a:rPr lang="tr-TR" sz="1700" dirty="0" smtClean="0"/>
              <a:t>B.1.4. Öğrenci iş yüküne dayalı ders tasarımı</a:t>
            </a:r>
          </a:p>
          <a:p>
            <a:pPr lvl="1"/>
            <a:r>
              <a:rPr lang="tr-TR" sz="1700" dirty="0" smtClean="0"/>
              <a:t>B.1.5. Ölçme ve değerlendirme sistemi</a:t>
            </a:r>
          </a:p>
          <a:p>
            <a:pPr marL="360363" lvl="1" indent="-360363">
              <a:buFont typeface="Arial" panose="020B0604020202020204" pitchFamily="34" charset="0"/>
              <a:buChar char="•"/>
            </a:pPr>
            <a:r>
              <a:rPr lang="tr-TR" sz="2500" b="1" dirty="0"/>
              <a:t>B.2. </a:t>
            </a:r>
            <a:r>
              <a:rPr lang="tr-TR" sz="2500" b="1" dirty="0" smtClean="0"/>
              <a:t>Öğrenci Kabulü </a:t>
            </a:r>
            <a:r>
              <a:rPr lang="tr-TR" sz="2500" b="1" dirty="0"/>
              <a:t>ve </a:t>
            </a:r>
            <a:r>
              <a:rPr lang="tr-TR" sz="2500" b="1" dirty="0" smtClean="0"/>
              <a:t>Gelişimi</a:t>
            </a:r>
          </a:p>
          <a:p>
            <a:pPr marL="736600" lvl="2" indent="-285750">
              <a:buFontTx/>
              <a:buChar char="-"/>
            </a:pPr>
            <a:r>
              <a:rPr lang="tr-TR" sz="1700" dirty="0" smtClean="0"/>
              <a:t>B.2.1</a:t>
            </a:r>
            <a:r>
              <a:rPr lang="tr-TR" sz="1700" dirty="0"/>
              <a:t>. Öğrenci kabulü, önceki öğrenmenin tanınması ve </a:t>
            </a:r>
            <a:r>
              <a:rPr lang="tr-TR" sz="1700" dirty="0" smtClean="0"/>
              <a:t>kredilendirilmesi</a:t>
            </a:r>
          </a:p>
          <a:p>
            <a:pPr marL="736600" lvl="2" indent="-285750">
              <a:buFontTx/>
              <a:buChar char="-"/>
            </a:pPr>
            <a:r>
              <a:rPr lang="tr-TR" sz="1700" dirty="0" smtClean="0"/>
              <a:t>B.2.2. Yeterliliklerin sertifikalandırılması ve diploma</a:t>
            </a:r>
          </a:p>
          <a:p>
            <a:pPr marL="355600" lvl="2" indent="-342900"/>
            <a:r>
              <a:rPr lang="tr-TR" sz="2500" b="1" dirty="0"/>
              <a:t>B.3. </a:t>
            </a:r>
            <a:r>
              <a:rPr lang="tr-TR" sz="2500" b="1" dirty="0" smtClean="0"/>
              <a:t>Öğrenci </a:t>
            </a:r>
            <a:r>
              <a:rPr lang="tr-TR" sz="2500" b="1" dirty="0"/>
              <a:t>Merkezli Öğrenme, Öğretme ve </a:t>
            </a:r>
            <a:r>
              <a:rPr lang="tr-TR" sz="2500" b="1" dirty="0" smtClean="0"/>
              <a:t>Değerlendirme</a:t>
            </a:r>
          </a:p>
          <a:p>
            <a:pPr marL="812800" lvl="3" indent="-342900"/>
            <a:r>
              <a:rPr lang="tr-TR" sz="1700" dirty="0"/>
              <a:t>B.3.1. Öğretim yöntem ve </a:t>
            </a:r>
            <a:r>
              <a:rPr lang="tr-TR" sz="1700" dirty="0" smtClean="0"/>
              <a:t>teknikleri</a:t>
            </a:r>
          </a:p>
          <a:p>
            <a:pPr marL="812800" lvl="3" indent="-342900"/>
            <a:r>
              <a:rPr lang="tr-TR" sz="1700" dirty="0" smtClean="0"/>
              <a:t>B.3.2. Ölçme ve değerlendirme</a:t>
            </a:r>
          </a:p>
          <a:p>
            <a:pPr marL="812800" lvl="3" indent="-342900"/>
            <a:r>
              <a:rPr lang="tr-TR" sz="1700" dirty="0" smtClean="0"/>
              <a:t>B.3.3. Öğrenci geri bildirimleri</a:t>
            </a:r>
          </a:p>
          <a:p>
            <a:pPr marL="812800" lvl="3" indent="-342900"/>
            <a:r>
              <a:rPr lang="tr-TR" sz="1700" dirty="0" smtClean="0"/>
              <a:t>B.3.4. Akademik danışmanlık</a:t>
            </a:r>
          </a:p>
        </p:txBody>
      </p:sp>
      <p:sp>
        <p:nvSpPr>
          <p:cNvPr id="4" name="Başlık 1"/>
          <p:cNvSpPr>
            <a:spLocks noGrp="1"/>
          </p:cNvSpPr>
          <p:nvPr>
            <p:ph type="title"/>
          </p:nvPr>
        </p:nvSpPr>
        <p:spPr>
          <a:xfrm>
            <a:off x="467544" y="188640"/>
            <a:ext cx="8229600" cy="50405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tr-TR" sz="2000" dirty="0" smtClean="0"/>
              <a:t>YÖKAK DERECELİ DEĞERLENDİRME ANAHTARI</a:t>
            </a:r>
            <a:endParaRPr lang="tr-TR" sz="2000" dirty="0"/>
          </a:p>
        </p:txBody>
      </p:sp>
    </p:spTree>
    <p:extLst>
      <p:ext uri="{BB962C8B-B14F-4D97-AF65-F5344CB8AC3E}">
        <p14:creationId xmlns:p14="http://schemas.microsoft.com/office/powerpoint/2010/main" val="1873953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pPr marL="361950" lvl="3" indent="-342900">
              <a:buFont typeface="Arial" panose="020B0604020202020204" pitchFamily="34" charset="0"/>
              <a:buChar char="•"/>
            </a:pPr>
            <a:endParaRPr lang="tr-TR" b="1" dirty="0" smtClean="0"/>
          </a:p>
          <a:p>
            <a:pPr marL="361950" lvl="3" indent="-342900">
              <a:buFont typeface="Arial" panose="020B0604020202020204" pitchFamily="34" charset="0"/>
              <a:buChar char="•"/>
            </a:pPr>
            <a:r>
              <a:rPr lang="tr-TR" sz="2500" b="1" dirty="0" smtClean="0"/>
              <a:t>B.4. Öğretim Elemanları</a:t>
            </a:r>
          </a:p>
          <a:p>
            <a:pPr marL="736600" lvl="4" indent="-285750">
              <a:buFontTx/>
              <a:buChar char="-"/>
            </a:pPr>
            <a:r>
              <a:rPr lang="tr-TR" dirty="0" smtClean="0"/>
              <a:t>B.4.1. Atama, yükseltme ve görevlendirme kriterleri</a:t>
            </a:r>
          </a:p>
          <a:p>
            <a:pPr marL="736600" lvl="4" indent="-285750">
              <a:buFontTx/>
              <a:buChar char="-"/>
            </a:pPr>
            <a:r>
              <a:rPr lang="tr-TR" dirty="0" smtClean="0"/>
              <a:t>B.4.2. Öğretim yetkinliği</a:t>
            </a:r>
          </a:p>
          <a:p>
            <a:pPr marL="736600" lvl="4" indent="-285750">
              <a:buFontTx/>
              <a:buChar char="-"/>
            </a:pPr>
            <a:r>
              <a:rPr lang="tr-TR" dirty="0" smtClean="0"/>
              <a:t>B.4.3. Eğitim faaliyetlerine yönelik teşvik ve ödüllendirme</a:t>
            </a:r>
          </a:p>
          <a:p>
            <a:r>
              <a:rPr lang="tr-TR" sz="2500" b="1" dirty="0" smtClean="0"/>
              <a:t>B.5</a:t>
            </a:r>
            <a:r>
              <a:rPr lang="tr-TR" sz="2500" b="1" dirty="0"/>
              <a:t>. Öğrenme Kaynakları </a:t>
            </a:r>
            <a:r>
              <a:rPr lang="tr-TR" dirty="0"/>
              <a:t>	</a:t>
            </a:r>
          </a:p>
          <a:p>
            <a:pPr marL="0" indent="0">
              <a:buNone/>
            </a:pPr>
            <a:r>
              <a:rPr lang="tr-TR" sz="1500" dirty="0" smtClean="0"/>
              <a:t> </a:t>
            </a:r>
            <a:r>
              <a:rPr lang="tr-TR" sz="1500" dirty="0"/>
              <a:t> </a:t>
            </a:r>
            <a:r>
              <a:rPr lang="tr-TR" sz="1500" dirty="0" smtClean="0"/>
              <a:t>         -    </a:t>
            </a:r>
            <a:r>
              <a:rPr lang="tr-TR" sz="2000" dirty="0" smtClean="0"/>
              <a:t>B.5.1. Öğrenme ortamı ve kaynakları</a:t>
            </a:r>
          </a:p>
          <a:p>
            <a:pPr marL="0" indent="0">
              <a:buNone/>
            </a:pPr>
            <a:r>
              <a:rPr lang="tr-TR" sz="2000" dirty="0"/>
              <a:t> </a:t>
            </a:r>
            <a:r>
              <a:rPr lang="tr-TR" sz="2000" dirty="0" smtClean="0"/>
              <a:t>       -   B.5.2. Sosyal, kültürel, sportif faaliyetler</a:t>
            </a:r>
          </a:p>
          <a:p>
            <a:pPr marL="0" indent="0">
              <a:buNone/>
            </a:pPr>
            <a:r>
              <a:rPr lang="tr-TR" sz="2000" dirty="0"/>
              <a:t> </a:t>
            </a:r>
            <a:r>
              <a:rPr lang="tr-TR" sz="2000" dirty="0" smtClean="0"/>
              <a:t>       -   B.5.3. Tesis ve altyapılar</a:t>
            </a:r>
          </a:p>
          <a:p>
            <a:pPr marL="0" indent="0">
              <a:buNone/>
            </a:pPr>
            <a:r>
              <a:rPr lang="tr-TR" sz="2000" dirty="0"/>
              <a:t> </a:t>
            </a:r>
            <a:r>
              <a:rPr lang="tr-TR" sz="2000" dirty="0" smtClean="0"/>
              <a:t>       -   B.5.4. Engelsiz üniversite</a:t>
            </a:r>
          </a:p>
          <a:p>
            <a:pPr marL="0" indent="0">
              <a:buNone/>
            </a:pPr>
            <a:r>
              <a:rPr lang="tr-TR" sz="2000" dirty="0"/>
              <a:t> </a:t>
            </a:r>
            <a:r>
              <a:rPr lang="tr-TR" sz="2000" dirty="0" smtClean="0"/>
              <a:t>       -   B.5.5. Psikolojik danışmanlık ve kariyer hizmetleri</a:t>
            </a:r>
          </a:p>
          <a:p>
            <a:r>
              <a:rPr lang="tr-TR" sz="1500" dirty="0"/>
              <a:t> </a:t>
            </a:r>
            <a:r>
              <a:rPr lang="tr-TR" sz="1500" dirty="0" smtClean="0"/>
              <a:t> </a:t>
            </a:r>
            <a:r>
              <a:rPr lang="tr-TR" sz="2500" b="1" dirty="0"/>
              <a:t>B.6. Programların İzlenmesi ve </a:t>
            </a:r>
            <a:r>
              <a:rPr lang="tr-TR" sz="2500" b="1" dirty="0" smtClean="0"/>
              <a:t>Güncellenmesi</a:t>
            </a:r>
          </a:p>
          <a:p>
            <a:pPr marL="0" indent="0">
              <a:buNone/>
            </a:pPr>
            <a:r>
              <a:rPr lang="tr-TR" sz="2000" b="1" dirty="0" smtClean="0"/>
              <a:t>        </a:t>
            </a:r>
            <a:r>
              <a:rPr lang="tr-TR" sz="2000" dirty="0"/>
              <a:t>-   B.6.1. Program çıktılarının izlenmesi ve </a:t>
            </a:r>
            <a:r>
              <a:rPr lang="tr-TR" sz="2000" dirty="0" smtClean="0"/>
              <a:t>güncellenmesi</a:t>
            </a:r>
          </a:p>
          <a:p>
            <a:pPr marL="0" indent="0">
              <a:buNone/>
            </a:pPr>
            <a:r>
              <a:rPr lang="tr-TR" sz="2000" dirty="0"/>
              <a:t> </a:t>
            </a:r>
            <a:r>
              <a:rPr lang="tr-TR" sz="2000" dirty="0" smtClean="0"/>
              <a:t>       -   B.6.2. Mezun izleme sistemi</a:t>
            </a:r>
          </a:p>
        </p:txBody>
      </p:sp>
    </p:spTree>
    <p:extLst>
      <p:ext uri="{BB962C8B-B14F-4D97-AF65-F5344CB8AC3E}">
        <p14:creationId xmlns:p14="http://schemas.microsoft.com/office/powerpoint/2010/main" val="2386977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145435"/>
          </a:xfrm>
        </p:spPr>
        <p:txBody>
          <a:bodyPr>
            <a:normAutofit fontScale="92500" lnSpcReduction="10000"/>
          </a:bodyPr>
          <a:lstStyle/>
          <a:p>
            <a:pPr marL="0" indent="0" algn="ctr">
              <a:buNone/>
            </a:pPr>
            <a:r>
              <a:rPr lang="tr-TR" b="1" dirty="0" smtClean="0"/>
              <a:t>ARAŞTIRMA VE GELİŞTİRME</a:t>
            </a:r>
          </a:p>
          <a:p>
            <a:r>
              <a:rPr lang="tr-TR" sz="2200" b="1" dirty="0"/>
              <a:t>C.1. Araştırma Stratejisi</a:t>
            </a:r>
          </a:p>
          <a:p>
            <a:pPr marL="0" indent="0">
              <a:buNone/>
            </a:pPr>
            <a:r>
              <a:rPr lang="tr-TR" sz="1600" dirty="0"/>
              <a:t>  </a:t>
            </a:r>
            <a:r>
              <a:rPr lang="tr-TR" sz="1600" dirty="0" smtClean="0"/>
              <a:t>      -     C.1.1</a:t>
            </a:r>
            <a:r>
              <a:rPr lang="tr-TR" sz="1600" dirty="0"/>
              <a:t>. Kurumun araştırma politikası, hedefleri ve </a:t>
            </a:r>
            <a:r>
              <a:rPr lang="tr-TR" sz="1600" dirty="0" smtClean="0"/>
              <a:t>stratejisi</a:t>
            </a:r>
          </a:p>
          <a:p>
            <a:pPr marL="0" indent="0">
              <a:buNone/>
            </a:pPr>
            <a:r>
              <a:rPr lang="tr-TR" sz="1600" dirty="0"/>
              <a:t> </a:t>
            </a:r>
            <a:r>
              <a:rPr lang="tr-TR" sz="1600" dirty="0" smtClean="0"/>
              <a:t>       -     C.1.2. Araştırma-geliştirme süreçlerinin yönetimi ve </a:t>
            </a:r>
            <a:r>
              <a:rPr lang="tr-TR" sz="1600" dirty="0" err="1" smtClean="0"/>
              <a:t>organizasyonel</a:t>
            </a:r>
            <a:r>
              <a:rPr lang="tr-TR" sz="1600" dirty="0" smtClean="0"/>
              <a:t> yapısı</a:t>
            </a:r>
          </a:p>
          <a:p>
            <a:pPr marL="0" indent="0">
              <a:buNone/>
            </a:pPr>
            <a:r>
              <a:rPr lang="tr-TR" sz="1600" dirty="0"/>
              <a:t> </a:t>
            </a:r>
            <a:r>
              <a:rPr lang="tr-TR" sz="1600" dirty="0" smtClean="0"/>
              <a:t>       -     C.1.3. Araştırmaların yerel/bölgesel/ulusal kalkınma hedefleriyle ilişkisi</a:t>
            </a:r>
          </a:p>
          <a:p>
            <a:r>
              <a:rPr lang="tr-TR" sz="2200" b="1" dirty="0" smtClean="0"/>
              <a:t>C.2</a:t>
            </a:r>
            <a:r>
              <a:rPr lang="tr-TR" sz="2200" b="1" dirty="0"/>
              <a:t>. Araştırma </a:t>
            </a:r>
            <a:r>
              <a:rPr lang="tr-TR" sz="2200" b="1" dirty="0" smtClean="0"/>
              <a:t>Kaynakları</a:t>
            </a:r>
          </a:p>
          <a:p>
            <a:pPr marL="0" indent="0">
              <a:buNone/>
            </a:pPr>
            <a:r>
              <a:rPr lang="tr-TR" sz="1500" dirty="0"/>
              <a:t>      </a:t>
            </a:r>
            <a:r>
              <a:rPr lang="tr-TR" sz="1500" dirty="0" smtClean="0"/>
              <a:t>  </a:t>
            </a:r>
            <a:r>
              <a:rPr lang="tr-TR" sz="1600" dirty="0" smtClean="0"/>
              <a:t>-     C.1.3</a:t>
            </a:r>
            <a:r>
              <a:rPr lang="tr-TR" sz="1600" dirty="0"/>
              <a:t>. Araştırmaların yerel/bölgesel/ulusal kalkınma hedefleriyle </a:t>
            </a:r>
            <a:r>
              <a:rPr lang="tr-TR" sz="1600" dirty="0" smtClean="0"/>
              <a:t>ilişkisi</a:t>
            </a:r>
          </a:p>
          <a:p>
            <a:pPr marL="0" indent="0">
              <a:buNone/>
            </a:pPr>
            <a:r>
              <a:rPr lang="tr-TR" sz="1600" dirty="0"/>
              <a:t> </a:t>
            </a:r>
            <a:r>
              <a:rPr lang="tr-TR" sz="1600" dirty="0" smtClean="0"/>
              <a:t>       -     C.2.1. Araştırma kaynakları</a:t>
            </a:r>
          </a:p>
          <a:p>
            <a:pPr marL="0" indent="0">
              <a:buNone/>
            </a:pPr>
            <a:r>
              <a:rPr lang="tr-TR" sz="1600" dirty="0" smtClean="0"/>
              <a:t>        -     C.2.2. Üniversite içi kaynaklar (BAP)</a:t>
            </a:r>
          </a:p>
          <a:p>
            <a:pPr marL="0" indent="0">
              <a:buNone/>
            </a:pPr>
            <a:r>
              <a:rPr lang="tr-TR" sz="1600" dirty="0"/>
              <a:t> </a:t>
            </a:r>
            <a:r>
              <a:rPr lang="tr-TR" sz="1600" dirty="0" smtClean="0"/>
              <a:t>       -     C.2.3. Üniversite dışı kaynaklara yönelim (Destek birimleri, yöntemleri)</a:t>
            </a:r>
          </a:p>
          <a:p>
            <a:pPr marL="0" indent="0">
              <a:buNone/>
            </a:pPr>
            <a:r>
              <a:rPr lang="tr-TR" sz="1600" dirty="0"/>
              <a:t> </a:t>
            </a:r>
            <a:r>
              <a:rPr lang="tr-TR" sz="1600" dirty="0" smtClean="0"/>
              <a:t>       -     C.2.4. Doktora programları ve doktora sonrası imkanlar</a:t>
            </a:r>
          </a:p>
          <a:p>
            <a:r>
              <a:rPr lang="tr-TR" sz="2200" b="1" dirty="0" smtClean="0"/>
              <a:t>C.3</a:t>
            </a:r>
            <a:r>
              <a:rPr lang="tr-TR" sz="2200" b="1" dirty="0"/>
              <a:t>. Araştırma </a:t>
            </a:r>
            <a:r>
              <a:rPr lang="tr-TR" sz="2200" b="1" dirty="0" smtClean="0"/>
              <a:t>Yetkinliği</a:t>
            </a:r>
          </a:p>
          <a:p>
            <a:pPr marL="0" indent="0">
              <a:buNone/>
            </a:pPr>
            <a:r>
              <a:rPr lang="tr-TR" sz="1600" dirty="0"/>
              <a:t>    </a:t>
            </a:r>
            <a:r>
              <a:rPr lang="tr-TR" sz="1600" dirty="0" smtClean="0"/>
              <a:t>    </a:t>
            </a:r>
            <a:r>
              <a:rPr lang="tr-TR" sz="1600" dirty="0"/>
              <a:t>-   </a:t>
            </a:r>
            <a:r>
              <a:rPr lang="tr-TR" sz="1600" dirty="0" smtClean="0"/>
              <a:t>  </a:t>
            </a:r>
            <a:r>
              <a:rPr lang="tr-TR" sz="1600" dirty="0"/>
              <a:t>C.3.1. Öğretim elemanlarının araştırma yetkinliğinin </a:t>
            </a:r>
            <a:r>
              <a:rPr lang="tr-TR" sz="1600" dirty="0" smtClean="0"/>
              <a:t>geliştirilmesi</a:t>
            </a:r>
          </a:p>
          <a:p>
            <a:pPr marL="0" indent="0">
              <a:buNone/>
            </a:pPr>
            <a:r>
              <a:rPr lang="tr-TR" sz="1600" dirty="0"/>
              <a:t> </a:t>
            </a:r>
            <a:r>
              <a:rPr lang="tr-TR" sz="1600" dirty="0" smtClean="0"/>
              <a:t>       -     C.3.2. Ulusal ve uluslararası ortak programlar ve ortak araştırma biriml</a:t>
            </a:r>
            <a:r>
              <a:rPr lang="tr-TR" sz="1500" dirty="0" smtClean="0"/>
              <a:t>eri</a:t>
            </a:r>
          </a:p>
          <a:p>
            <a:r>
              <a:rPr lang="tr-TR" sz="2200" b="1" dirty="0" smtClean="0"/>
              <a:t>C.4</a:t>
            </a:r>
            <a:r>
              <a:rPr lang="tr-TR" sz="2200" b="1" dirty="0"/>
              <a:t>. Araştırma </a:t>
            </a:r>
            <a:r>
              <a:rPr lang="tr-TR" sz="2200" b="1" dirty="0" smtClean="0"/>
              <a:t>Performansı</a:t>
            </a:r>
          </a:p>
          <a:p>
            <a:pPr marL="0" indent="0">
              <a:buNone/>
            </a:pPr>
            <a:r>
              <a:rPr lang="tr-TR" sz="1600" dirty="0"/>
              <a:t>      -    </a:t>
            </a:r>
            <a:r>
              <a:rPr lang="tr-TR" sz="1600" dirty="0" smtClean="0"/>
              <a:t>   C.4.1</a:t>
            </a:r>
            <a:r>
              <a:rPr lang="tr-TR" sz="1600" dirty="0"/>
              <a:t>. Öğretim elemanı performans </a:t>
            </a:r>
            <a:r>
              <a:rPr lang="tr-TR" sz="1600" dirty="0" smtClean="0"/>
              <a:t>değerlendirmesi</a:t>
            </a:r>
          </a:p>
          <a:p>
            <a:pPr marL="0" indent="0">
              <a:buNone/>
            </a:pPr>
            <a:r>
              <a:rPr lang="tr-TR" sz="1600" dirty="0"/>
              <a:t> </a:t>
            </a:r>
            <a:r>
              <a:rPr lang="tr-TR" sz="1600" dirty="0" smtClean="0"/>
              <a:t>     -       C.4.2. Araştırma performansının izlenmesi ve iyileştirilmesi</a:t>
            </a:r>
          </a:p>
          <a:p>
            <a:pPr marL="0" indent="0">
              <a:buNone/>
            </a:pPr>
            <a:r>
              <a:rPr lang="tr-TR" sz="1600" dirty="0"/>
              <a:t> </a:t>
            </a:r>
            <a:r>
              <a:rPr lang="tr-TR" sz="1600" dirty="0" smtClean="0"/>
              <a:t>     -       C.4.3. Araştırma bütçe performansının değerlendirilmesi</a:t>
            </a:r>
            <a:endParaRPr lang="tr-TR" sz="1600" dirty="0"/>
          </a:p>
          <a:p>
            <a:pPr marL="0" indent="0">
              <a:buNone/>
            </a:pPr>
            <a:endParaRPr lang="tr-TR" sz="1500" dirty="0"/>
          </a:p>
        </p:txBody>
      </p:sp>
      <p:sp>
        <p:nvSpPr>
          <p:cNvPr id="4" name="Başlık 1"/>
          <p:cNvSpPr>
            <a:spLocks noGrp="1"/>
          </p:cNvSpPr>
          <p:nvPr>
            <p:ph type="title"/>
          </p:nvPr>
        </p:nvSpPr>
        <p:spPr>
          <a:xfrm>
            <a:off x="457200" y="188640"/>
            <a:ext cx="8229600" cy="576064"/>
          </a:xfrm>
        </p:spPr>
        <p:style>
          <a:lnRef idx="3">
            <a:schemeClr val="lt1"/>
          </a:lnRef>
          <a:fillRef idx="1">
            <a:schemeClr val="accent6"/>
          </a:fillRef>
          <a:effectRef idx="1">
            <a:schemeClr val="accent6"/>
          </a:effectRef>
          <a:fontRef idx="minor">
            <a:schemeClr val="lt1"/>
          </a:fontRef>
        </p:style>
        <p:txBody>
          <a:bodyPr>
            <a:normAutofit/>
          </a:bodyPr>
          <a:lstStyle/>
          <a:p>
            <a:r>
              <a:rPr lang="tr-TR" sz="2000" dirty="0" smtClean="0"/>
              <a:t>YÖKAK DERECELİ DEĞERLENDİRME ANAHTARI</a:t>
            </a:r>
            <a:endParaRPr lang="tr-TR" sz="2000" dirty="0"/>
          </a:p>
        </p:txBody>
      </p:sp>
    </p:spTree>
    <p:extLst>
      <p:ext uri="{BB962C8B-B14F-4D97-AF65-F5344CB8AC3E}">
        <p14:creationId xmlns:p14="http://schemas.microsoft.com/office/powerpoint/2010/main" val="2195657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289451"/>
          </a:xfrm>
        </p:spPr>
        <p:txBody>
          <a:bodyPr>
            <a:normAutofit/>
          </a:bodyPr>
          <a:lstStyle/>
          <a:p>
            <a:pPr marL="0" indent="0" algn="ctr">
              <a:buNone/>
            </a:pPr>
            <a:endParaRPr lang="tr-TR" sz="2000" dirty="0" smtClean="0"/>
          </a:p>
          <a:p>
            <a:pPr marL="0" indent="0" algn="ctr">
              <a:buNone/>
            </a:pPr>
            <a:r>
              <a:rPr lang="tr-TR" b="1" dirty="0" smtClean="0"/>
              <a:t>TOPLUMSAL KATKI</a:t>
            </a:r>
          </a:p>
          <a:p>
            <a:pPr marL="0" indent="0" algn="ctr">
              <a:buNone/>
            </a:pPr>
            <a:endParaRPr lang="tr-TR" sz="2000" dirty="0" smtClean="0"/>
          </a:p>
          <a:p>
            <a:r>
              <a:rPr lang="tr-TR" sz="2500" b="1" dirty="0"/>
              <a:t>D.1. </a:t>
            </a:r>
            <a:r>
              <a:rPr lang="tr-TR" sz="2500" b="1" dirty="0" smtClean="0"/>
              <a:t>Toplumsal </a:t>
            </a:r>
            <a:r>
              <a:rPr lang="tr-TR" sz="2500" b="1" dirty="0"/>
              <a:t>Katkı </a:t>
            </a:r>
            <a:r>
              <a:rPr lang="tr-TR" sz="2500" b="1" dirty="0" smtClean="0"/>
              <a:t>Stratejisi</a:t>
            </a:r>
          </a:p>
          <a:p>
            <a:pPr marL="0" indent="0">
              <a:buNone/>
            </a:pPr>
            <a:r>
              <a:rPr lang="tr-TR" sz="2000" dirty="0"/>
              <a:t>      -    D.1.1. Toplumsal katkı politikası, hedefleri ve </a:t>
            </a:r>
            <a:r>
              <a:rPr lang="tr-TR" sz="2000" dirty="0" smtClean="0"/>
              <a:t>stratejisi</a:t>
            </a:r>
          </a:p>
          <a:p>
            <a:pPr marL="0" indent="0">
              <a:buNone/>
            </a:pPr>
            <a:r>
              <a:rPr lang="tr-TR" sz="2000" dirty="0"/>
              <a:t> </a:t>
            </a:r>
            <a:r>
              <a:rPr lang="tr-TR" sz="2000" dirty="0" smtClean="0"/>
              <a:t>     -    D.1.2. Toplumsal katkı süreçlerinin yönetimi ve </a:t>
            </a:r>
            <a:r>
              <a:rPr lang="tr-TR" sz="2000" dirty="0" err="1" smtClean="0"/>
              <a:t>organizasyonel</a:t>
            </a:r>
            <a:r>
              <a:rPr lang="tr-TR" sz="2000" dirty="0" smtClean="0"/>
              <a:t> yapısı</a:t>
            </a:r>
          </a:p>
          <a:p>
            <a:pPr marL="0" indent="0">
              <a:buNone/>
            </a:pPr>
            <a:endParaRPr lang="tr-TR" sz="2000" dirty="0" smtClean="0"/>
          </a:p>
          <a:p>
            <a:r>
              <a:rPr lang="tr-TR" sz="2500" b="1" dirty="0"/>
              <a:t> </a:t>
            </a:r>
            <a:r>
              <a:rPr lang="tr-TR" sz="2500" b="1" dirty="0" smtClean="0"/>
              <a:t>D.2</a:t>
            </a:r>
            <a:r>
              <a:rPr lang="tr-TR" sz="2500" b="1" dirty="0"/>
              <a:t>. Toplumsal Katkı </a:t>
            </a:r>
            <a:r>
              <a:rPr lang="tr-TR" sz="2500" b="1" dirty="0" smtClean="0"/>
              <a:t>Kaynakları</a:t>
            </a:r>
          </a:p>
          <a:p>
            <a:pPr marL="0" indent="0">
              <a:buNone/>
            </a:pPr>
            <a:r>
              <a:rPr lang="tr-TR" sz="2000" dirty="0"/>
              <a:t> </a:t>
            </a:r>
            <a:r>
              <a:rPr lang="tr-TR" sz="2000" dirty="0" smtClean="0"/>
              <a:t>      </a:t>
            </a:r>
            <a:r>
              <a:rPr lang="tr-TR" sz="2000" dirty="0"/>
              <a:t>-   D.2.1. </a:t>
            </a:r>
            <a:r>
              <a:rPr lang="tr-TR" sz="2000" dirty="0" smtClean="0"/>
              <a:t>Kaynaklar</a:t>
            </a:r>
          </a:p>
          <a:p>
            <a:pPr marL="0" indent="0">
              <a:buNone/>
            </a:pPr>
            <a:endParaRPr lang="tr-TR" sz="2000" dirty="0" smtClean="0"/>
          </a:p>
          <a:p>
            <a:r>
              <a:rPr lang="tr-TR" sz="2500" b="1" dirty="0"/>
              <a:t> </a:t>
            </a:r>
            <a:r>
              <a:rPr lang="tr-TR" sz="2500" b="1" dirty="0" smtClean="0"/>
              <a:t>D.3</a:t>
            </a:r>
            <a:r>
              <a:rPr lang="tr-TR" sz="2500" b="1" dirty="0"/>
              <a:t>. Toplumsal Katkı </a:t>
            </a:r>
            <a:r>
              <a:rPr lang="tr-TR" sz="2500" b="1" dirty="0" smtClean="0"/>
              <a:t>Performansı</a:t>
            </a:r>
          </a:p>
          <a:p>
            <a:pPr marL="0" indent="0">
              <a:buNone/>
            </a:pPr>
            <a:r>
              <a:rPr lang="tr-TR" sz="2000" dirty="0"/>
              <a:t>    </a:t>
            </a:r>
            <a:r>
              <a:rPr lang="tr-TR" sz="2000" dirty="0" smtClean="0"/>
              <a:t>   -   D.3.1.Toplumsal </a:t>
            </a:r>
            <a:r>
              <a:rPr lang="tr-TR" sz="2000" dirty="0"/>
              <a:t>katkı performansının izlenmesi ve </a:t>
            </a:r>
            <a:r>
              <a:rPr lang="tr-TR" sz="2000" dirty="0" smtClean="0"/>
              <a:t>iyileştirilmesi</a:t>
            </a:r>
          </a:p>
          <a:p>
            <a:pPr marL="0" indent="0">
              <a:buNone/>
            </a:pPr>
            <a:r>
              <a:rPr lang="tr-TR" sz="1600" dirty="0"/>
              <a:t> </a:t>
            </a:r>
            <a:r>
              <a:rPr lang="tr-TR" sz="1600" dirty="0" smtClean="0"/>
              <a:t>      </a:t>
            </a:r>
            <a:endParaRPr lang="tr-TR" sz="1600" dirty="0"/>
          </a:p>
        </p:txBody>
      </p:sp>
      <p:sp>
        <p:nvSpPr>
          <p:cNvPr id="4" name="Başlık 1"/>
          <p:cNvSpPr>
            <a:spLocks noGrp="1"/>
          </p:cNvSpPr>
          <p:nvPr>
            <p:ph type="title"/>
          </p:nvPr>
        </p:nvSpPr>
        <p:spPr>
          <a:xfrm>
            <a:off x="395536" y="116632"/>
            <a:ext cx="8229600" cy="576064"/>
          </a:xfrm>
        </p:spPr>
        <p:style>
          <a:lnRef idx="1">
            <a:schemeClr val="accent2"/>
          </a:lnRef>
          <a:fillRef idx="2">
            <a:schemeClr val="accent2"/>
          </a:fillRef>
          <a:effectRef idx="1">
            <a:schemeClr val="accent2"/>
          </a:effectRef>
          <a:fontRef idx="minor">
            <a:schemeClr val="dk1"/>
          </a:fontRef>
        </p:style>
        <p:txBody>
          <a:bodyPr>
            <a:normAutofit/>
          </a:bodyPr>
          <a:lstStyle/>
          <a:p>
            <a:r>
              <a:rPr lang="tr-TR" sz="2000" dirty="0" smtClean="0"/>
              <a:t>YÖKAK DERECELİ DEĞERLENDİRME ANAHTARI</a:t>
            </a:r>
            <a:endParaRPr lang="tr-TR" sz="2000" dirty="0"/>
          </a:p>
        </p:txBody>
      </p:sp>
    </p:spTree>
    <p:extLst>
      <p:ext uri="{BB962C8B-B14F-4D97-AF65-F5344CB8AC3E}">
        <p14:creationId xmlns:p14="http://schemas.microsoft.com/office/powerpoint/2010/main" val="384038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361459"/>
          </a:xfrm>
        </p:spPr>
        <p:txBody>
          <a:bodyPr>
            <a:normAutofit/>
          </a:bodyPr>
          <a:lstStyle/>
          <a:p>
            <a:pPr marL="0" indent="0" algn="ctr">
              <a:buNone/>
            </a:pPr>
            <a:r>
              <a:rPr lang="tr-TR" b="1" dirty="0" smtClean="0"/>
              <a:t>YÖNETİM SİSTEMİ</a:t>
            </a:r>
          </a:p>
          <a:p>
            <a:r>
              <a:rPr lang="tr-TR" sz="2200" b="1" dirty="0"/>
              <a:t>E.1. Yönetim ve İdari Birimlerin </a:t>
            </a:r>
            <a:r>
              <a:rPr lang="tr-TR" sz="2200" b="1" dirty="0" smtClean="0"/>
              <a:t>Yapısı</a:t>
            </a:r>
          </a:p>
          <a:p>
            <a:pPr marL="0" indent="0">
              <a:buNone/>
            </a:pPr>
            <a:r>
              <a:rPr lang="tr-TR" sz="1700" b="1" dirty="0"/>
              <a:t> </a:t>
            </a:r>
            <a:r>
              <a:rPr lang="tr-TR" sz="1700" b="1" dirty="0" smtClean="0"/>
              <a:t>    </a:t>
            </a:r>
            <a:r>
              <a:rPr lang="tr-TR" sz="1700" dirty="0"/>
              <a:t> -    E.1.1. Yönetim modeli ve idari </a:t>
            </a:r>
            <a:r>
              <a:rPr lang="tr-TR" sz="1700" dirty="0" smtClean="0"/>
              <a:t>yapı</a:t>
            </a:r>
          </a:p>
          <a:p>
            <a:pPr marL="0" indent="0">
              <a:buNone/>
            </a:pPr>
            <a:r>
              <a:rPr lang="tr-TR" sz="1700" dirty="0"/>
              <a:t> </a:t>
            </a:r>
            <a:r>
              <a:rPr lang="tr-TR" sz="1700" dirty="0" smtClean="0"/>
              <a:t>      -    E.1.2. Süreç yönetimi</a:t>
            </a:r>
          </a:p>
          <a:p>
            <a:r>
              <a:rPr lang="tr-TR" sz="2200" b="1" dirty="0"/>
              <a:t>E.2. Kaynakların </a:t>
            </a:r>
            <a:r>
              <a:rPr lang="tr-TR" sz="2200" b="1" dirty="0" smtClean="0"/>
              <a:t>Yönetimi</a:t>
            </a:r>
          </a:p>
          <a:p>
            <a:pPr marL="0" indent="0">
              <a:buNone/>
            </a:pPr>
            <a:r>
              <a:rPr lang="tr-TR" sz="1700" dirty="0"/>
              <a:t>    </a:t>
            </a:r>
            <a:r>
              <a:rPr lang="tr-TR" sz="1700" dirty="0" smtClean="0"/>
              <a:t>   </a:t>
            </a:r>
            <a:r>
              <a:rPr lang="tr-TR" sz="1700" dirty="0"/>
              <a:t>-   </a:t>
            </a:r>
            <a:r>
              <a:rPr lang="tr-TR" sz="1700" dirty="0" smtClean="0"/>
              <a:t> E.2.1</a:t>
            </a:r>
            <a:r>
              <a:rPr lang="tr-TR" sz="1700" dirty="0"/>
              <a:t>. İnsan kaynakları </a:t>
            </a:r>
            <a:r>
              <a:rPr lang="tr-TR" sz="1700" dirty="0" smtClean="0"/>
              <a:t>yönetimi</a:t>
            </a:r>
          </a:p>
          <a:p>
            <a:pPr marL="0" indent="0">
              <a:buNone/>
            </a:pPr>
            <a:r>
              <a:rPr lang="tr-TR" sz="1700" dirty="0" smtClean="0"/>
              <a:t>       -    E.2.2. Finansal kaynakların yönetimi</a:t>
            </a:r>
          </a:p>
          <a:p>
            <a:r>
              <a:rPr lang="tr-TR" sz="2200" b="1" dirty="0" smtClean="0"/>
              <a:t>E.3</a:t>
            </a:r>
            <a:r>
              <a:rPr lang="tr-TR" sz="2200" b="1" dirty="0"/>
              <a:t>. Bilgi Yönetim Sistemi  </a:t>
            </a:r>
            <a:endParaRPr lang="tr-TR" sz="2200" b="1" dirty="0" smtClean="0"/>
          </a:p>
          <a:p>
            <a:pPr marL="0" indent="0">
              <a:buNone/>
              <a:tabLst>
                <a:tab pos="360363" algn="l"/>
                <a:tab pos="720725" algn="l"/>
              </a:tabLst>
            </a:pPr>
            <a:r>
              <a:rPr lang="tr-TR" sz="1700" dirty="0" smtClean="0"/>
              <a:t>       -    E.3.1</a:t>
            </a:r>
            <a:r>
              <a:rPr lang="tr-TR" sz="1700" dirty="0"/>
              <a:t>. Entegre bilgi yönetim </a:t>
            </a:r>
            <a:r>
              <a:rPr lang="tr-TR" sz="1700" dirty="0" smtClean="0"/>
              <a:t>sistemi</a:t>
            </a:r>
          </a:p>
          <a:p>
            <a:pPr marL="0" indent="0">
              <a:buNone/>
              <a:tabLst>
                <a:tab pos="360363" algn="l"/>
                <a:tab pos="720725" algn="l"/>
              </a:tabLst>
            </a:pPr>
            <a:r>
              <a:rPr lang="tr-TR" sz="1700" dirty="0" smtClean="0"/>
              <a:t>       -    E.3.2. Bilgi güvenliği ve güvenilirliği</a:t>
            </a:r>
          </a:p>
          <a:p>
            <a:pPr>
              <a:tabLst>
                <a:tab pos="360363" algn="l"/>
                <a:tab pos="720725" algn="l"/>
              </a:tabLst>
            </a:pPr>
            <a:r>
              <a:rPr lang="tr-TR" sz="2200" b="1" dirty="0"/>
              <a:t>E.4. Destek </a:t>
            </a:r>
            <a:r>
              <a:rPr lang="tr-TR" sz="2200" b="1" dirty="0" smtClean="0"/>
              <a:t>Hizmetleri</a:t>
            </a:r>
          </a:p>
          <a:p>
            <a:pPr marL="0" indent="0">
              <a:buNone/>
              <a:tabLst>
                <a:tab pos="360363" algn="l"/>
                <a:tab pos="720725" algn="l"/>
              </a:tabLst>
            </a:pPr>
            <a:r>
              <a:rPr lang="tr-TR" sz="1700" b="1" dirty="0"/>
              <a:t> </a:t>
            </a:r>
            <a:r>
              <a:rPr lang="tr-TR" sz="1700" b="1" dirty="0" smtClean="0"/>
              <a:t>     </a:t>
            </a:r>
            <a:r>
              <a:rPr lang="tr-TR" sz="1700" dirty="0"/>
              <a:t>-   </a:t>
            </a:r>
            <a:r>
              <a:rPr lang="tr-TR" sz="1700" dirty="0" smtClean="0"/>
              <a:t>E.4.1</a:t>
            </a:r>
            <a:r>
              <a:rPr lang="tr-TR" sz="1700" dirty="0"/>
              <a:t>. Hizmet ve malların uygunluğu, kalitesi ve </a:t>
            </a:r>
            <a:r>
              <a:rPr lang="tr-TR" sz="1700" dirty="0" smtClean="0"/>
              <a:t>sürekliliği</a:t>
            </a:r>
          </a:p>
          <a:p>
            <a:pPr>
              <a:tabLst>
                <a:tab pos="360363" algn="l"/>
                <a:tab pos="720725" algn="l"/>
              </a:tabLst>
            </a:pPr>
            <a:r>
              <a:rPr lang="tr-TR" sz="2200" b="1" dirty="0"/>
              <a:t>E.5. Kamuoyunu Bilgilendirme ve Hesap </a:t>
            </a:r>
            <a:r>
              <a:rPr lang="tr-TR" sz="2200" b="1" dirty="0" smtClean="0"/>
              <a:t>Verebilirlik</a:t>
            </a:r>
          </a:p>
          <a:p>
            <a:pPr marL="0" indent="0">
              <a:buNone/>
              <a:tabLst>
                <a:tab pos="360363" algn="l"/>
                <a:tab pos="720725" algn="l"/>
              </a:tabLst>
            </a:pPr>
            <a:r>
              <a:rPr lang="tr-TR" sz="1500" dirty="0"/>
              <a:t>    </a:t>
            </a:r>
            <a:r>
              <a:rPr lang="tr-TR" sz="1500" dirty="0" smtClean="0"/>
              <a:t>  </a:t>
            </a:r>
            <a:r>
              <a:rPr lang="tr-TR" sz="1700" dirty="0" smtClean="0"/>
              <a:t>-   </a:t>
            </a:r>
            <a:r>
              <a:rPr lang="tr-TR" sz="1700" dirty="0"/>
              <a:t>E.5.1. Kamuoyunu bilgilendirme ve hesap </a:t>
            </a:r>
            <a:r>
              <a:rPr lang="tr-TR" sz="1700" dirty="0" smtClean="0"/>
              <a:t>verebilirlik</a:t>
            </a:r>
          </a:p>
          <a:p>
            <a:pPr marL="0" indent="0">
              <a:buNone/>
              <a:tabLst>
                <a:tab pos="360363" algn="l"/>
                <a:tab pos="720725" algn="l"/>
              </a:tabLst>
            </a:pPr>
            <a:r>
              <a:rPr lang="tr-TR" sz="1500" dirty="0"/>
              <a:t> </a:t>
            </a:r>
            <a:r>
              <a:rPr lang="tr-TR" sz="1500" dirty="0" smtClean="0"/>
              <a:t> </a:t>
            </a:r>
            <a:endParaRPr lang="tr-TR" sz="1500" dirty="0"/>
          </a:p>
        </p:txBody>
      </p:sp>
      <p:sp>
        <p:nvSpPr>
          <p:cNvPr id="4" name="Başlık 1"/>
          <p:cNvSpPr>
            <a:spLocks noGrp="1"/>
          </p:cNvSpPr>
          <p:nvPr>
            <p:ph type="title"/>
          </p:nvPr>
        </p:nvSpPr>
        <p:spPr>
          <a:xfrm>
            <a:off x="457200" y="116632"/>
            <a:ext cx="8229600" cy="648072"/>
          </a:xfrm>
        </p:spPr>
        <p:style>
          <a:lnRef idx="3">
            <a:schemeClr val="lt1"/>
          </a:lnRef>
          <a:fillRef idx="1">
            <a:schemeClr val="accent3"/>
          </a:fillRef>
          <a:effectRef idx="1">
            <a:schemeClr val="accent3"/>
          </a:effectRef>
          <a:fontRef idx="minor">
            <a:schemeClr val="lt1"/>
          </a:fontRef>
        </p:style>
        <p:txBody>
          <a:bodyPr>
            <a:normAutofit/>
          </a:bodyPr>
          <a:lstStyle/>
          <a:p>
            <a:r>
              <a:rPr lang="tr-TR" sz="2000" dirty="0" smtClean="0"/>
              <a:t>YÖKAK DERECELİ DEĞERLENDİRME ANAHTARI</a:t>
            </a:r>
            <a:endParaRPr lang="tr-TR" sz="2000" dirty="0"/>
          </a:p>
        </p:txBody>
      </p:sp>
    </p:spTree>
    <p:extLst>
      <p:ext uri="{BB962C8B-B14F-4D97-AF65-F5344CB8AC3E}">
        <p14:creationId xmlns:p14="http://schemas.microsoft.com/office/powerpoint/2010/main" val="167623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696355640"/>
              </p:ext>
            </p:extLst>
          </p:nvPr>
        </p:nvGraphicFramePr>
        <p:xfrm>
          <a:off x="107504" y="116633"/>
          <a:ext cx="8928992" cy="6605054"/>
        </p:xfrm>
        <a:graphic>
          <a:graphicData uri="http://schemas.openxmlformats.org/drawingml/2006/table">
            <a:tbl>
              <a:tblPr>
                <a:tableStyleId>{5C22544A-7EE6-4342-B048-85BDC9FD1C3A}</a:tableStyleId>
              </a:tblPr>
              <a:tblGrid>
                <a:gridCol w="2808312"/>
                <a:gridCol w="1152128"/>
                <a:gridCol w="1224136"/>
                <a:gridCol w="1224136"/>
                <a:gridCol w="1296144"/>
                <a:gridCol w="1224136"/>
              </a:tblGrid>
              <a:tr h="248274">
                <a:tc gridSpan="6">
                  <a:txBody>
                    <a:bodyPr/>
                    <a:lstStyle/>
                    <a:p>
                      <a:pPr algn="ctr">
                        <a:lnSpc>
                          <a:spcPct val="115000"/>
                        </a:lnSpc>
                        <a:spcAft>
                          <a:spcPts val="0"/>
                        </a:spcAft>
                      </a:pPr>
                      <a:r>
                        <a:rPr lang="tr-TR" sz="1400" b="1" dirty="0">
                          <a:effectLst/>
                        </a:rPr>
                        <a:t>YÖNETİM SİSTEMİ</a:t>
                      </a:r>
                      <a:endParaRPr lang="tr-TR" sz="1400" b="1" dirty="0">
                        <a:effectLst/>
                        <a:latin typeface="Calibri"/>
                        <a:ea typeface="Calibri"/>
                        <a:cs typeface="Times New Roman"/>
                      </a:endParaRPr>
                    </a:p>
                  </a:txBody>
                  <a:tcPr marL="47102" marR="47102" marT="0" marB="0">
                    <a:solidFill>
                      <a:schemeClr val="accent3">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705039">
                <a:tc gridSpan="6">
                  <a:txBody>
                    <a:bodyPr/>
                    <a:lstStyle/>
                    <a:p>
                      <a:pPr algn="l">
                        <a:lnSpc>
                          <a:spcPct val="115000"/>
                        </a:lnSpc>
                        <a:spcAft>
                          <a:spcPts val="0"/>
                        </a:spcAft>
                      </a:pPr>
                      <a:r>
                        <a:rPr lang="tr-TR" sz="1400" b="1" dirty="0">
                          <a:effectLst/>
                        </a:rPr>
                        <a:t>Kaynakların Yönetimi </a:t>
                      </a:r>
                    </a:p>
                    <a:p>
                      <a:pPr algn="l">
                        <a:lnSpc>
                          <a:spcPct val="115000"/>
                        </a:lnSpc>
                        <a:spcAft>
                          <a:spcPts val="0"/>
                        </a:spcAft>
                      </a:pPr>
                      <a:r>
                        <a:rPr lang="tr-TR" sz="1400" dirty="0">
                          <a:effectLst/>
                        </a:rPr>
                        <a:t>Kurum, insan kaynakları, mali kaynakları ile taşınır ve taşınmaz kaynaklarının tümünü etkin ve verimli kullandığını güvence altına almak üzere bir yönetim sistemine sahip olmalıdır. </a:t>
                      </a:r>
                      <a:endParaRPr lang="tr-TR" sz="1400" dirty="0">
                        <a:effectLst/>
                        <a:latin typeface="Calibri"/>
                        <a:ea typeface="Calibri"/>
                        <a:cs typeface="Times New Roman"/>
                      </a:endParaRPr>
                    </a:p>
                  </a:txBody>
                  <a:tcPr marL="47102" marR="47102" marT="0" marB="0">
                    <a:solidFill>
                      <a:schemeClr val="accent3">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25625">
                <a:tc rowSpan="2">
                  <a:txBody>
                    <a:bodyPr/>
                    <a:lstStyle/>
                    <a:p>
                      <a:pPr algn="l">
                        <a:lnSpc>
                          <a:spcPct val="115000"/>
                        </a:lnSpc>
                        <a:spcAft>
                          <a:spcPts val="0"/>
                        </a:spcAft>
                      </a:pPr>
                      <a:r>
                        <a:rPr lang="tr-TR" sz="1400" b="1" dirty="0">
                          <a:effectLst/>
                        </a:rPr>
                        <a:t> </a:t>
                      </a:r>
                      <a:r>
                        <a:rPr lang="tr-TR" sz="1400" b="1" dirty="0" smtClean="0">
                          <a:effectLst/>
                        </a:rPr>
                        <a:t>E.2.1</a:t>
                      </a:r>
                      <a:r>
                        <a:rPr lang="tr-TR" sz="1400" b="1" dirty="0">
                          <a:effectLst/>
                        </a:rPr>
                        <a:t>. İnsan kaynakları yönetimi </a:t>
                      </a:r>
                    </a:p>
                    <a:p>
                      <a:pPr algn="l">
                        <a:lnSpc>
                          <a:spcPct val="115000"/>
                        </a:lnSpc>
                        <a:spcAft>
                          <a:spcPts val="0"/>
                        </a:spcAft>
                      </a:pPr>
                      <a:r>
                        <a:rPr lang="tr-TR" sz="1400" dirty="0">
                          <a:effectLst/>
                        </a:rPr>
                        <a:t>Akademik ve idari personel ile ilgili kurallar, süreçler vardır. Bunlar kurumda bilinmektedir. Uygulamalar şeffaftır. Eğitim ve liyakat öncelikli kriter olup, yetkinliklerin arttırılması temel hedeftir. Çalışan (akademik-idari) memnuniyetini/şikayetini/önerilerini belirlemek ve izlemek amacıyla yöntem ve mekanizmalar geliştirilmiş olup, uygulamalar gerçekleştirilmekte ve bunların sonuçları değerlendirilmektedir. </a:t>
                      </a:r>
                      <a:endParaRPr lang="tr-TR" sz="1400" dirty="0">
                        <a:effectLst/>
                        <a:latin typeface="Calibri"/>
                        <a:ea typeface="Calibri"/>
                        <a:cs typeface="Times New Roman"/>
                      </a:endParaRPr>
                    </a:p>
                  </a:txBody>
                  <a:tcPr marL="47102" marR="47102" marT="0" marB="0">
                    <a:lnR w="12700" cap="flat" cmpd="sng" algn="ctr">
                      <a:solidFill>
                        <a:schemeClr val="tx1"/>
                      </a:solidFill>
                      <a:prstDash val="solid"/>
                      <a:round/>
                      <a:headEnd type="none" w="med" len="med"/>
                      <a:tailEnd type="none" w="med" len="med"/>
                    </a:lnR>
                    <a:solidFill>
                      <a:schemeClr val="bg1"/>
                    </a:solidFill>
                  </a:tcPr>
                </a:tc>
                <a:tc>
                  <a:txBody>
                    <a:bodyPr/>
                    <a:lstStyle/>
                    <a:p>
                      <a:pPr algn="l">
                        <a:lnSpc>
                          <a:spcPct val="115000"/>
                        </a:lnSpc>
                        <a:spcAft>
                          <a:spcPts val="0"/>
                        </a:spcAft>
                      </a:pPr>
                      <a:r>
                        <a:rPr lang="tr-TR" sz="1400" dirty="0">
                          <a:effectLst/>
                        </a:rPr>
                        <a:t>1 </a:t>
                      </a:r>
                      <a:endParaRPr lang="tr-TR" sz="1400" dirty="0">
                        <a:effectLst/>
                        <a:latin typeface="Calibri"/>
                        <a:ea typeface="Calibri"/>
                        <a:cs typeface="Times New Roman"/>
                      </a:endParaRPr>
                    </a:p>
                  </a:txBody>
                  <a:tcPr marL="47102" marR="47102" marT="0" marB="0">
                    <a:lnL w="12700" cap="flat" cmpd="sng" algn="ctr">
                      <a:solidFill>
                        <a:schemeClr val="tx1"/>
                      </a:solidFill>
                      <a:prstDash val="solid"/>
                      <a:round/>
                      <a:headEnd type="none" w="med" len="med"/>
                      <a:tailEnd type="none" w="med" len="med"/>
                    </a:lnL>
                    <a:solidFill>
                      <a:schemeClr val="accent3">
                        <a:lumMod val="40000"/>
                        <a:lumOff val="60000"/>
                      </a:schemeClr>
                    </a:solidFill>
                  </a:tcPr>
                </a:tc>
                <a:tc>
                  <a:txBody>
                    <a:bodyPr/>
                    <a:lstStyle/>
                    <a:p>
                      <a:pPr algn="l">
                        <a:lnSpc>
                          <a:spcPct val="115000"/>
                        </a:lnSpc>
                        <a:spcAft>
                          <a:spcPts val="0"/>
                        </a:spcAft>
                      </a:pPr>
                      <a:r>
                        <a:rPr lang="tr-TR" sz="1400" dirty="0">
                          <a:effectLst/>
                        </a:rPr>
                        <a:t>2 </a:t>
                      </a:r>
                      <a:endParaRPr lang="tr-TR" sz="1400" dirty="0">
                        <a:effectLst/>
                        <a:latin typeface="Calibri"/>
                        <a:ea typeface="Calibri"/>
                        <a:cs typeface="Times New Roman"/>
                      </a:endParaRPr>
                    </a:p>
                  </a:txBody>
                  <a:tcPr marL="47102" marR="47102" marT="0" marB="0">
                    <a:solidFill>
                      <a:schemeClr val="accent3">
                        <a:lumMod val="40000"/>
                        <a:lumOff val="60000"/>
                      </a:schemeClr>
                    </a:solidFill>
                  </a:tcPr>
                </a:tc>
                <a:tc>
                  <a:txBody>
                    <a:bodyPr/>
                    <a:lstStyle/>
                    <a:p>
                      <a:pPr algn="l">
                        <a:lnSpc>
                          <a:spcPct val="115000"/>
                        </a:lnSpc>
                        <a:spcAft>
                          <a:spcPts val="0"/>
                        </a:spcAft>
                      </a:pPr>
                      <a:r>
                        <a:rPr lang="tr-TR" sz="1400" dirty="0">
                          <a:effectLst/>
                        </a:rPr>
                        <a:t>3 </a:t>
                      </a:r>
                      <a:endParaRPr lang="tr-TR" sz="1400" dirty="0">
                        <a:effectLst/>
                        <a:latin typeface="Calibri"/>
                        <a:ea typeface="Calibri"/>
                        <a:cs typeface="Times New Roman"/>
                      </a:endParaRPr>
                    </a:p>
                  </a:txBody>
                  <a:tcPr marL="47102" marR="47102" marT="0" marB="0">
                    <a:solidFill>
                      <a:schemeClr val="accent3">
                        <a:lumMod val="40000"/>
                        <a:lumOff val="60000"/>
                      </a:schemeClr>
                    </a:solidFill>
                  </a:tcPr>
                </a:tc>
                <a:tc>
                  <a:txBody>
                    <a:bodyPr/>
                    <a:lstStyle/>
                    <a:p>
                      <a:pPr algn="l">
                        <a:lnSpc>
                          <a:spcPct val="115000"/>
                        </a:lnSpc>
                        <a:spcAft>
                          <a:spcPts val="0"/>
                        </a:spcAft>
                      </a:pPr>
                      <a:r>
                        <a:rPr lang="tr-TR" sz="1400" dirty="0">
                          <a:effectLst/>
                        </a:rPr>
                        <a:t>4 </a:t>
                      </a:r>
                      <a:endParaRPr lang="tr-TR" sz="1400" dirty="0">
                        <a:effectLst/>
                        <a:latin typeface="Calibri"/>
                        <a:ea typeface="Calibri"/>
                        <a:cs typeface="Times New Roman"/>
                      </a:endParaRPr>
                    </a:p>
                  </a:txBody>
                  <a:tcPr marL="47102" marR="47102" marT="0" marB="0">
                    <a:solidFill>
                      <a:schemeClr val="accent3">
                        <a:lumMod val="40000"/>
                        <a:lumOff val="60000"/>
                      </a:schemeClr>
                    </a:solidFill>
                  </a:tcPr>
                </a:tc>
                <a:tc>
                  <a:txBody>
                    <a:bodyPr/>
                    <a:lstStyle/>
                    <a:p>
                      <a:pPr algn="l">
                        <a:lnSpc>
                          <a:spcPct val="115000"/>
                        </a:lnSpc>
                        <a:spcAft>
                          <a:spcPts val="0"/>
                        </a:spcAft>
                      </a:pPr>
                      <a:r>
                        <a:rPr lang="tr-TR" sz="1400" dirty="0">
                          <a:effectLst/>
                        </a:rPr>
                        <a:t>5 </a:t>
                      </a:r>
                      <a:endParaRPr lang="tr-TR" sz="1400" dirty="0">
                        <a:effectLst/>
                        <a:latin typeface="Calibri"/>
                        <a:ea typeface="Calibri"/>
                        <a:cs typeface="Times New Roman"/>
                      </a:endParaRPr>
                    </a:p>
                  </a:txBody>
                  <a:tcPr marL="47102" marR="47102" marT="0" marB="0">
                    <a:solidFill>
                      <a:schemeClr val="accent3">
                        <a:lumMod val="40000"/>
                        <a:lumOff val="60000"/>
                      </a:schemeClr>
                    </a:solidFill>
                  </a:tcPr>
                </a:tc>
              </a:tr>
              <a:tr h="3116189">
                <a:tc vMerge="1">
                  <a:txBody>
                    <a:bodyPr/>
                    <a:lstStyle/>
                    <a:p>
                      <a:pPr algn="l">
                        <a:lnSpc>
                          <a:spcPct val="115000"/>
                        </a:lnSpc>
                        <a:spcAft>
                          <a:spcPts val="0"/>
                        </a:spcAft>
                      </a:pPr>
                      <a:endParaRPr lang="tr-TR" sz="1400" dirty="0">
                        <a:effectLst/>
                        <a:latin typeface="Calibri"/>
                        <a:ea typeface="Calibri"/>
                        <a:cs typeface="Times New Roman"/>
                      </a:endParaRPr>
                    </a:p>
                  </a:txBody>
                  <a:tcPr marL="47102" marR="47102" marT="0" marB="0"/>
                </a:tc>
                <a:tc>
                  <a:txBody>
                    <a:bodyPr/>
                    <a:lstStyle/>
                    <a:p>
                      <a:pPr algn="l">
                        <a:lnSpc>
                          <a:spcPct val="115000"/>
                        </a:lnSpc>
                        <a:spcAft>
                          <a:spcPts val="0"/>
                        </a:spcAft>
                      </a:pPr>
                      <a:r>
                        <a:rPr lang="tr-TR" sz="1400" dirty="0">
                          <a:effectLst/>
                        </a:rPr>
                        <a:t>Kurumda insan kaynakları yönetimine ilişkin tanımlı süreçler bulunmamaktadır. </a:t>
                      </a:r>
                      <a:endParaRPr lang="tr-TR" sz="1400" dirty="0">
                        <a:effectLst/>
                        <a:latin typeface="Calibri"/>
                        <a:ea typeface="Calibri"/>
                        <a:cs typeface="Times New Roman"/>
                      </a:endParaRPr>
                    </a:p>
                  </a:txBody>
                  <a:tcPr marL="47102" marR="47102" marT="0" marB="0">
                    <a:solidFill>
                      <a:schemeClr val="accent3">
                        <a:lumMod val="20000"/>
                        <a:lumOff val="80000"/>
                      </a:schemeClr>
                    </a:solidFill>
                  </a:tcPr>
                </a:tc>
                <a:tc>
                  <a:txBody>
                    <a:bodyPr/>
                    <a:lstStyle/>
                    <a:p>
                      <a:pPr algn="l">
                        <a:lnSpc>
                          <a:spcPct val="115000"/>
                        </a:lnSpc>
                        <a:spcAft>
                          <a:spcPts val="0"/>
                        </a:spcAft>
                      </a:pPr>
                      <a:r>
                        <a:rPr lang="tr-TR" sz="1400" dirty="0">
                          <a:effectLst/>
                        </a:rPr>
                        <a:t>Kurumda stratejik hedefleriyle uyumlu insan kaynakları yönetimine ilişkin tanımlı süreçler bulunmaktadır. </a:t>
                      </a:r>
                      <a:endParaRPr lang="tr-TR" sz="1400" dirty="0">
                        <a:effectLst/>
                        <a:latin typeface="Calibri"/>
                        <a:ea typeface="Calibri"/>
                        <a:cs typeface="Times New Roman"/>
                      </a:endParaRPr>
                    </a:p>
                  </a:txBody>
                  <a:tcPr marL="47102" marR="47102" marT="0" marB="0">
                    <a:solidFill>
                      <a:schemeClr val="accent3">
                        <a:lumMod val="40000"/>
                        <a:lumOff val="60000"/>
                      </a:schemeClr>
                    </a:solidFill>
                  </a:tcPr>
                </a:tc>
                <a:tc>
                  <a:txBody>
                    <a:bodyPr/>
                    <a:lstStyle/>
                    <a:p>
                      <a:pPr algn="l">
                        <a:lnSpc>
                          <a:spcPct val="115000"/>
                        </a:lnSpc>
                        <a:spcAft>
                          <a:spcPts val="0"/>
                        </a:spcAft>
                      </a:pPr>
                      <a:r>
                        <a:rPr lang="tr-TR" sz="1400" dirty="0">
                          <a:effectLst/>
                        </a:rPr>
                        <a:t>Kurumun genelinde insan kaynakları yönetimi doğrultusunda uygulamalar tanımlı süreçlere uygun bir biçimde yürütülmektedir. </a:t>
                      </a:r>
                      <a:endParaRPr lang="tr-TR" sz="1400" dirty="0">
                        <a:effectLst/>
                        <a:latin typeface="Calibri"/>
                        <a:ea typeface="Calibri"/>
                        <a:cs typeface="Times New Roman"/>
                      </a:endParaRPr>
                    </a:p>
                  </a:txBody>
                  <a:tcPr marL="47102" marR="47102" marT="0" marB="0">
                    <a:solidFill>
                      <a:schemeClr val="accent3">
                        <a:lumMod val="60000"/>
                        <a:lumOff val="40000"/>
                      </a:schemeClr>
                    </a:solidFill>
                  </a:tcPr>
                </a:tc>
                <a:tc>
                  <a:txBody>
                    <a:bodyPr/>
                    <a:lstStyle/>
                    <a:p>
                      <a:pPr algn="l">
                        <a:lnSpc>
                          <a:spcPct val="115000"/>
                        </a:lnSpc>
                        <a:spcAft>
                          <a:spcPts val="0"/>
                        </a:spcAft>
                      </a:pPr>
                      <a:r>
                        <a:rPr lang="tr-TR" sz="1400" dirty="0">
                          <a:effectLst/>
                        </a:rPr>
                        <a:t>Kurumda insan kaynakları yönetimi uygulamaları izlenmekte ve ilgili iç paydaşlarla değerlendirilerek iyileştirilmektedir. </a:t>
                      </a:r>
                      <a:endParaRPr lang="tr-TR" sz="1400" dirty="0">
                        <a:effectLst/>
                        <a:latin typeface="Calibri"/>
                        <a:ea typeface="Calibri"/>
                        <a:cs typeface="Times New Roman"/>
                      </a:endParaRPr>
                    </a:p>
                  </a:txBody>
                  <a:tcPr marL="47102" marR="47102" marT="0" marB="0">
                    <a:solidFill>
                      <a:schemeClr val="accent3">
                        <a:lumMod val="75000"/>
                      </a:schemeClr>
                    </a:solidFill>
                  </a:tcPr>
                </a:tc>
                <a:tc>
                  <a:txBody>
                    <a:bodyPr/>
                    <a:lstStyle/>
                    <a:p>
                      <a:pPr algn="l">
                        <a:lnSpc>
                          <a:spcPct val="115000"/>
                        </a:lnSpc>
                        <a:spcAft>
                          <a:spcPts val="0"/>
                        </a:spcAft>
                      </a:pPr>
                      <a:r>
                        <a:rPr lang="tr-TR" sz="1400" dirty="0">
                          <a:solidFill>
                            <a:schemeClr val="bg1"/>
                          </a:solidFill>
                          <a:effectLst/>
                        </a:rPr>
                        <a:t>İçselleştirilmiş, sistematik, sürdürülebilir ve örnek gösterilebilir uygulamalar bulunmaktadır</a:t>
                      </a:r>
                      <a:r>
                        <a:rPr lang="tr-TR" sz="1400" dirty="0">
                          <a:effectLst/>
                        </a:rPr>
                        <a:t>. </a:t>
                      </a:r>
                      <a:endParaRPr lang="tr-TR" sz="1400" dirty="0">
                        <a:effectLst/>
                        <a:latin typeface="Calibri"/>
                        <a:ea typeface="Calibri"/>
                        <a:cs typeface="Times New Roman"/>
                      </a:endParaRPr>
                    </a:p>
                  </a:txBody>
                  <a:tcPr marL="47102" marR="47102" marT="0" marB="0">
                    <a:solidFill>
                      <a:schemeClr val="accent3">
                        <a:lumMod val="50000"/>
                      </a:schemeClr>
                    </a:solidFill>
                  </a:tcPr>
                </a:tc>
              </a:tr>
              <a:tr h="2185592">
                <a:tc gridSpan="6">
                  <a:txBody>
                    <a:bodyPr/>
                    <a:lstStyle/>
                    <a:p>
                      <a:pPr algn="l">
                        <a:lnSpc>
                          <a:spcPct val="115000"/>
                        </a:lnSpc>
                        <a:spcAft>
                          <a:spcPts val="0"/>
                        </a:spcAft>
                      </a:pPr>
                      <a:r>
                        <a:rPr lang="tr-TR" sz="1400" dirty="0">
                          <a:effectLst/>
                        </a:rPr>
                        <a:t> </a:t>
                      </a:r>
                      <a:endParaRPr lang="tr-TR" sz="1400" dirty="0" smtClean="0">
                        <a:effectLst/>
                      </a:endParaRPr>
                    </a:p>
                    <a:p>
                      <a:pPr algn="l">
                        <a:lnSpc>
                          <a:spcPct val="115000"/>
                        </a:lnSpc>
                        <a:spcAft>
                          <a:spcPts val="0"/>
                        </a:spcAft>
                      </a:pPr>
                      <a:r>
                        <a:rPr lang="tr-TR" sz="1400" b="1" dirty="0" smtClean="0">
                          <a:effectLst/>
                        </a:rPr>
                        <a:t>Örnek </a:t>
                      </a:r>
                      <a:r>
                        <a:rPr lang="tr-TR" sz="1400" b="1" dirty="0">
                          <a:effectLst/>
                        </a:rPr>
                        <a:t>Kanıtlar </a:t>
                      </a:r>
                      <a:endParaRPr lang="tr-TR" sz="1400" b="1" dirty="0" smtClean="0">
                        <a:effectLst/>
                      </a:endParaRPr>
                    </a:p>
                    <a:p>
                      <a:pPr algn="l">
                        <a:lnSpc>
                          <a:spcPct val="115000"/>
                        </a:lnSpc>
                        <a:spcAft>
                          <a:spcPts val="0"/>
                        </a:spcAft>
                      </a:pPr>
                      <a:endParaRPr lang="tr-TR" sz="500" b="1" dirty="0">
                        <a:effectLst/>
                      </a:endParaRPr>
                    </a:p>
                    <a:p>
                      <a:pPr algn="l">
                        <a:lnSpc>
                          <a:spcPct val="115000"/>
                        </a:lnSpc>
                        <a:spcAft>
                          <a:spcPts val="0"/>
                        </a:spcAft>
                      </a:pPr>
                      <a:r>
                        <a:rPr lang="tr-TR" sz="1400" dirty="0">
                          <a:effectLst/>
                        </a:rPr>
                        <a:t> İnsan kaynakları politikası ve hedefleri ve bunlara ilişkin uygulamalar (Yetkinlik, işe alınma, hizmet içi eğitim, teşvik ve ödüllendirme vb.) </a:t>
                      </a:r>
                    </a:p>
                    <a:p>
                      <a:pPr algn="l">
                        <a:lnSpc>
                          <a:spcPct val="115000"/>
                        </a:lnSpc>
                        <a:spcAft>
                          <a:spcPts val="0"/>
                        </a:spcAft>
                      </a:pPr>
                      <a:r>
                        <a:rPr lang="tr-TR" sz="1400" dirty="0">
                          <a:effectLst/>
                        </a:rPr>
                        <a:t> Çalışan (akademik ve idari) memnuniyeti anketleri, uygulama sistematiği ve anket sonuçları </a:t>
                      </a:r>
                    </a:p>
                    <a:p>
                      <a:pPr algn="l">
                        <a:lnSpc>
                          <a:spcPct val="115000"/>
                        </a:lnSpc>
                        <a:spcAft>
                          <a:spcPts val="0"/>
                        </a:spcAft>
                      </a:pPr>
                      <a:r>
                        <a:rPr lang="tr-TR" sz="1400" dirty="0">
                          <a:effectLst/>
                        </a:rPr>
                        <a:t> İnsan kaynakları yönetimi uygulamalarına ilişkin izleme ve iyileştirme kanıtları </a:t>
                      </a:r>
                    </a:p>
                    <a:p>
                      <a:pPr algn="l">
                        <a:lnSpc>
                          <a:spcPct val="115000"/>
                        </a:lnSpc>
                        <a:spcAft>
                          <a:spcPts val="0"/>
                        </a:spcAft>
                      </a:pPr>
                      <a:r>
                        <a:rPr lang="tr-TR" sz="1400" dirty="0">
                          <a:effectLst/>
                        </a:rPr>
                        <a:t> Standart uygulamalar ve mevzuatın yanı sıra; kurumun ihtiyaçları doğrultusunda geliştirdiği özgün yaklaşım ve uygulamalarına ilişkin kanıtlar </a:t>
                      </a:r>
                    </a:p>
                  </a:txBody>
                  <a:tcPr marL="47102" marR="47102" marT="0" marB="0">
                    <a:solidFill>
                      <a:schemeClr val="accent3">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34783173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648072"/>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tr-TR" dirty="0" smtClean="0"/>
              <a:t>EK.2 PERFORMANS GÖSTERGELERİ</a:t>
            </a:r>
            <a:endParaRPr lang="tr-TR" dirty="0"/>
          </a:p>
        </p:txBody>
      </p:sp>
      <p:graphicFrame>
        <p:nvGraphicFramePr>
          <p:cNvPr id="9" name="İçerik Yer Tutucusu 8"/>
          <p:cNvGraphicFramePr>
            <a:graphicFrameLocks noGrp="1"/>
          </p:cNvGraphicFramePr>
          <p:nvPr>
            <p:ph idx="1"/>
            <p:extLst>
              <p:ext uri="{D42A27DB-BD31-4B8C-83A1-F6EECF244321}">
                <p14:modId xmlns:p14="http://schemas.microsoft.com/office/powerpoint/2010/main" val="494043874"/>
              </p:ext>
            </p:extLst>
          </p:nvPr>
        </p:nvGraphicFramePr>
        <p:xfrm>
          <a:off x="395536" y="1052736"/>
          <a:ext cx="8496944" cy="5597988"/>
        </p:xfrm>
        <a:graphic>
          <a:graphicData uri="http://schemas.openxmlformats.org/drawingml/2006/table">
            <a:tbl>
              <a:tblPr>
                <a:tableStyleId>{5C22544A-7EE6-4342-B048-85BDC9FD1C3A}</a:tableStyleId>
              </a:tblPr>
              <a:tblGrid>
                <a:gridCol w="3024336"/>
                <a:gridCol w="1008112"/>
                <a:gridCol w="4464496"/>
              </a:tblGrid>
              <a:tr h="279466">
                <a:tc>
                  <a:txBody>
                    <a:bodyPr/>
                    <a:lstStyle/>
                    <a:p>
                      <a:pPr>
                        <a:lnSpc>
                          <a:spcPct val="115000"/>
                        </a:lnSpc>
                        <a:spcAft>
                          <a:spcPts val="0"/>
                        </a:spcAft>
                      </a:pPr>
                      <a:r>
                        <a:rPr lang="tr-TR" sz="1500" dirty="0">
                          <a:effectLst/>
                        </a:rPr>
                        <a:t>YÖKAK Performans Göstergeleri </a:t>
                      </a:r>
                      <a:endParaRPr lang="tr-TR" sz="1500" dirty="0">
                        <a:solidFill>
                          <a:srgbClr val="000000"/>
                        </a:solidFill>
                        <a:effectLst/>
                        <a:latin typeface="Times New Roman"/>
                        <a:ea typeface="Calibri"/>
                      </a:endParaRPr>
                    </a:p>
                  </a:txBody>
                  <a:tcPr marL="57970" marR="57970" marT="0" marB="0" anchor="ctr"/>
                </a:tc>
                <a:tc>
                  <a:txBody>
                    <a:bodyPr/>
                    <a:lstStyle/>
                    <a:p>
                      <a:pPr>
                        <a:lnSpc>
                          <a:spcPct val="115000"/>
                        </a:lnSpc>
                        <a:spcAft>
                          <a:spcPts val="0"/>
                        </a:spcAft>
                      </a:pPr>
                      <a:r>
                        <a:rPr lang="tr-TR" sz="1500" dirty="0">
                          <a:effectLst/>
                        </a:rPr>
                        <a:t>Nerden </a:t>
                      </a:r>
                      <a:endParaRPr lang="tr-TR" sz="1500" dirty="0">
                        <a:solidFill>
                          <a:srgbClr val="000000"/>
                        </a:solidFill>
                        <a:effectLst/>
                        <a:latin typeface="Times New Roman"/>
                        <a:ea typeface="Calibri"/>
                      </a:endParaRPr>
                    </a:p>
                  </a:txBody>
                  <a:tcPr marL="57970" marR="57970" marT="0" marB="0" anchor="ctr"/>
                </a:tc>
                <a:tc>
                  <a:txBody>
                    <a:bodyPr/>
                    <a:lstStyle/>
                    <a:p>
                      <a:pPr>
                        <a:lnSpc>
                          <a:spcPct val="115000"/>
                        </a:lnSpc>
                        <a:spcAft>
                          <a:spcPts val="0"/>
                        </a:spcAft>
                      </a:pPr>
                      <a:r>
                        <a:rPr lang="tr-TR" sz="1500" dirty="0">
                          <a:effectLst/>
                        </a:rPr>
                        <a:t>Açıklama </a:t>
                      </a:r>
                      <a:endParaRPr lang="tr-TR" sz="1500" dirty="0">
                        <a:solidFill>
                          <a:srgbClr val="000000"/>
                        </a:solidFill>
                        <a:effectLst/>
                        <a:latin typeface="Times New Roman"/>
                        <a:ea typeface="Calibri"/>
                      </a:endParaRPr>
                    </a:p>
                  </a:txBody>
                  <a:tcPr marL="57970" marR="57970" marT="0" marB="0" anchor="ctr"/>
                </a:tc>
              </a:tr>
              <a:tr h="274206">
                <a:tc gridSpan="3">
                  <a:txBody>
                    <a:bodyPr/>
                    <a:lstStyle/>
                    <a:p>
                      <a:pPr>
                        <a:lnSpc>
                          <a:spcPct val="115000"/>
                        </a:lnSpc>
                        <a:spcAft>
                          <a:spcPts val="0"/>
                        </a:spcAft>
                      </a:pPr>
                      <a:r>
                        <a:rPr lang="tr-TR" sz="1500" dirty="0">
                          <a:effectLst/>
                        </a:rPr>
                        <a:t>1. Kuruma Ait Bilgiler </a:t>
                      </a:r>
                      <a:endParaRPr lang="tr-TR" sz="1500" dirty="0">
                        <a:solidFill>
                          <a:srgbClr val="000000"/>
                        </a:solidFill>
                        <a:effectLst/>
                        <a:latin typeface="Times New Roman"/>
                        <a:ea typeface="Calibri"/>
                      </a:endParaRPr>
                    </a:p>
                  </a:txBody>
                  <a:tcPr marL="57970" marR="57970" marT="0" marB="0" anchor="ctr"/>
                </a:tc>
                <a:tc hMerge="1">
                  <a:txBody>
                    <a:bodyPr/>
                    <a:lstStyle/>
                    <a:p>
                      <a:endParaRPr lang="tr-TR"/>
                    </a:p>
                  </a:txBody>
                  <a:tcPr/>
                </a:tc>
                <a:tc hMerge="1">
                  <a:txBody>
                    <a:bodyPr/>
                    <a:lstStyle/>
                    <a:p>
                      <a:endParaRPr lang="tr-TR"/>
                    </a:p>
                  </a:txBody>
                  <a:tcPr/>
                </a:tc>
              </a:tr>
              <a:tr h="1397465">
                <a:tc>
                  <a:txBody>
                    <a:bodyPr/>
                    <a:lstStyle/>
                    <a:p>
                      <a:pPr>
                        <a:lnSpc>
                          <a:spcPct val="115000"/>
                        </a:lnSpc>
                        <a:spcAft>
                          <a:spcPts val="0"/>
                        </a:spcAft>
                      </a:pPr>
                      <a:r>
                        <a:rPr lang="tr-TR" sz="1500" dirty="0">
                          <a:effectLst/>
                        </a:rPr>
                        <a:t>11- Eğitim + Araştırma Alanlarının Toplam Miktarı (m2) </a:t>
                      </a:r>
                      <a:endParaRPr lang="tr-TR" sz="1500" dirty="0">
                        <a:solidFill>
                          <a:srgbClr val="000000"/>
                        </a:solidFill>
                        <a:effectLst/>
                        <a:latin typeface="Times New Roman"/>
                        <a:ea typeface="Calibri"/>
                      </a:endParaRPr>
                    </a:p>
                  </a:txBody>
                  <a:tcPr marL="57970" marR="57970"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57970" marR="57970" marT="0" marB="0" anchor="ctr"/>
                </a:tc>
                <a:tc>
                  <a:txBody>
                    <a:bodyPr/>
                    <a:lstStyle/>
                    <a:p>
                      <a:pPr>
                        <a:lnSpc>
                          <a:spcPct val="115000"/>
                        </a:lnSpc>
                        <a:spcAft>
                          <a:spcPts val="0"/>
                        </a:spcAft>
                      </a:pPr>
                      <a:r>
                        <a:rPr lang="tr-TR" sz="1500" dirty="0">
                          <a:effectLst/>
                        </a:rPr>
                        <a:t>31 Aralık itibari ile Eğitim + Araştırma Alanları toplam m</a:t>
                      </a:r>
                      <a:r>
                        <a:rPr lang="tr-TR" sz="1500" baseline="30000" dirty="0">
                          <a:effectLst/>
                        </a:rPr>
                        <a:t>2</a:t>
                      </a:r>
                      <a:r>
                        <a:rPr lang="tr-TR" sz="1500" dirty="0">
                          <a:effectLst/>
                        </a:rPr>
                        <a:t>’sini ifade etmektedir. Eğitim ve Araştırma alanları kurumsal bazda farklılık göstermekte olup, kurumların kendi oluşturacağı sınıflandırma üzerine veri giriş sağlanacaktır. </a:t>
                      </a:r>
                      <a:endParaRPr lang="tr-TR" sz="1500" dirty="0">
                        <a:solidFill>
                          <a:srgbClr val="000000"/>
                        </a:solidFill>
                        <a:effectLst/>
                        <a:latin typeface="Times New Roman"/>
                        <a:ea typeface="Calibri"/>
                      </a:endParaRPr>
                    </a:p>
                  </a:txBody>
                  <a:tcPr marL="57970" marR="57970" marT="0" marB="0"/>
                </a:tc>
              </a:tr>
              <a:tr h="998189">
                <a:tc>
                  <a:txBody>
                    <a:bodyPr/>
                    <a:lstStyle/>
                    <a:p>
                      <a:pPr>
                        <a:lnSpc>
                          <a:spcPct val="115000"/>
                        </a:lnSpc>
                        <a:spcAft>
                          <a:spcPts val="0"/>
                        </a:spcAft>
                      </a:pPr>
                      <a:r>
                        <a:rPr lang="tr-TR" sz="1500" dirty="0">
                          <a:effectLst/>
                        </a:rPr>
                        <a:t>*16- Yabancı Uyruklu Öğrenci Sayısı </a:t>
                      </a:r>
                      <a:endParaRPr lang="tr-TR" sz="1500" dirty="0">
                        <a:solidFill>
                          <a:srgbClr val="000000"/>
                        </a:solidFill>
                        <a:effectLst/>
                        <a:latin typeface="Times New Roman"/>
                        <a:ea typeface="Calibri"/>
                      </a:endParaRPr>
                    </a:p>
                  </a:txBody>
                  <a:tcPr marL="57970" marR="57970" marT="0" marB="0" anchor="ctr"/>
                </a:tc>
                <a:tc>
                  <a:txBody>
                    <a:bodyPr/>
                    <a:lstStyle/>
                    <a:p>
                      <a:pPr algn="ctr">
                        <a:lnSpc>
                          <a:spcPct val="115000"/>
                        </a:lnSpc>
                        <a:spcAft>
                          <a:spcPts val="0"/>
                        </a:spcAft>
                      </a:pPr>
                      <a:r>
                        <a:rPr lang="tr-TR" sz="1500">
                          <a:effectLst/>
                        </a:rPr>
                        <a:t>KURUM</a:t>
                      </a:r>
                      <a:endParaRPr lang="tr-TR" sz="1500">
                        <a:solidFill>
                          <a:srgbClr val="000000"/>
                        </a:solidFill>
                        <a:effectLst/>
                        <a:latin typeface="Times New Roman"/>
                        <a:ea typeface="Calibri"/>
                      </a:endParaRPr>
                    </a:p>
                  </a:txBody>
                  <a:tcPr marL="57970" marR="57970" marT="0" marB="0" anchor="ctr"/>
                </a:tc>
                <a:tc>
                  <a:txBody>
                    <a:bodyPr/>
                    <a:lstStyle/>
                    <a:p>
                      <a:pPr>
                        <a:lnSpc>
                          <a:spcPct val="115000"/>
                        </a:lnSpc>
                        <a:spcAft>
                          <a:spcPts val="0"/>
                        </a:spcAft>
                      </a:pPr>
                      <a:r>
                        <a:rPr lang="tr-TR" sz="1500" dirty="0">
                          <a:effectLst/>
                        </a:rPr>
                        <a:t>31 Aralık itibari ile Yabancı Uyruklu Öğrenci Sayısını ifade etmektedir. Bu gösterge mükerrer kayıt olmaması için “Toplam Öğrenci </a:t>
                      </a:r>
                      <a:r>
                        <a:rPr lang="tr-TR" sz="1500" dirty="0" err="1">
                          <a:effectLst/>
                        </a:rPr>
                        <a:t>Sayısı”na</a:t>
                      </a:r>
                      <a:r>
                        <a:rPr lang="tr-TR" sz="1500" dirty="0">
                          <a:effectLst/>
                        </a:rPr>
                        <a:t> ilişkin gösterge değerine etki etmeyecektir. </a:t>
                      </a:r>
                      <a:endParaRPr lang="tr-TR" sz="1500" dirty="0">
                        <a:solidFill>
                          <a:srgbClr val="000000"/>
                        </a:solidFill>
                        <a:effectLst/>
                        <a:latin typeface="Times New Roman"/>
                        <a:ea typeface="Calibri"/>
                      </a:endParaRPr>
                    </a:p>
                  </a:txBody>
                  <a:tcPr marL="57970" marR="57970" marT="0" marB="0"/>
                </a:tc>
              </a:tr>
              <a:tr h="998189">
                <a:tc>
                  <a:txBody>
                    <a:bodyPr/>
                    <a:lstStyle/>
                    <a:p>
                      <a:pPr>
                        <a:lnSpc>
                          <a:spcPct val="115000"/>
                        </a:lnSpc>
                        <a:spcAft>
                          <a:spcPts val="0"/>
                        </a:spcAft>
                      </a:pPr>
                      <a:r>
                        <a:rPr lang="tr-TR" sz="1500" dirty="0">
                          <a:effectLst/>
                        </a:rPr>
                        <a:t>*29- Üniversiteden Ayrılan Öğrenci Sayısı (Mezunlar Hariç) </a:t>
                      </a:r>
                      <a:endParaRPr lang="tr-TR" sz="1500" dirty="0">
                        <a:solidFill>
                          <a:srgbClr val="000000"/>
                        </a:solidFill>
                        <a:effectLst/>
                        <a:latin typeface="Times New Roman"/>
                        <a:ea typeface="Calibri"/>
                      </a:endParaRPr>
                    </a:p>
                  </a:txBody>
                  <a:tcPr marL="57970" marR="57970"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57970" marR="57970" marT="0" marB="0" anchor="ctr"/>
                </a:tc>
                <a:tc>
                  <a:txBody>
                    <a:bodyPr/>
                    <a:lstStyle/>
                    <a:p>
                      <a:pPr>
                        <a:lnSpc>
                          <a:spcPct val="115000"/>
                        </a:lnSpc>
                        <a:spcAft>
                          <a:spcPts val="0"/>
                        </a:spcAft>
                      </a:pPr>
                      <a:r>
                        <a:rPr lang="tr-TR" sz="1500">
                          <a:effectLst/>
                        </a:rPr>
                        <a:t>01 Ocak - 31 Aralık tarihleri arasında ilgili yılda Mezun olanlar Hariç okulu bırakan, kaydını sildiren, herhangi bir sebeple ilişiği kesilen Öğrenci sayısını ifade etmektedir. </a:t>
                      </a:r>
                      <a:endParaRPr lang="tr-TR" sz="1500">
                        <a:solidFill>
                          <a:srgbClr val="000000"/>
                        </a:solidFill>
                        <a:effectLst/>
                        <a:latin typeface="Times New Roman"/>
                        <a:ea typeface="Calibri"/>
                      </a:endParaRPr>
                    </a:p>
                  </a:txBody>
                  <a:tcPr marL="57970" marR="57970" marT="0" marB="0"/>
                </a:tc>
              </a:tr>
              <a:tr h="598913">
                <a:tc>
                  <a:txBody>
                    <a:bodyPr/>
                    <a:lstStyle/>
                    <a:p>
                      <a:pPr>
                        <a:lnSpc>
                          <a:spcPct val="115000"/>
                        </a:lnSpc>
                        <a:spcAft>
                          <a:spcPts val="0"/>
                        </a:spcAft>
                      </a:pPr>
                      <a:r>
                        <a:rPr lang="tr-TR" sz="1500">
                          <a:effectLst/>
                        </a:rPr>
                        <a:t>30- Yabancı Uyruklu Öğretim Elemanı Sayısı </a:t>
                      </a:r>
                      <a:endParaRPr lang="tr-TR" sz="1500">
                        <a:solidFill>
                          <a:srgbClr val="000000"/>
                        </a:solidFill>
                        <a:effectLst/>
                        <a:latin typeface="Times New Roman"/>
                        <a:ea typeface="Calibri"/>
                      </a:endParaRPr>
                    </a:p>
                  </a:txBody>
                  <a:tcPr marL="57970" marR="57970"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57970" marR="57970" marT="0" marB="0" anchor="ctr"/>
                </a:tc>
                <a:tc>
                  <a:txBody>
                    <a:bodyPr/>
                    <a:lstStyle/>
                    <a:p>
                      <a:pPr>
                        <a:lnSpc>
                          <a:spcPct val="115000"/>
                        </a:lnSpc>
                        <a:spcAft>
                          <a:spcPts val="0"/>
                        </a:spcAft>
                      </a:pPr>
                      <a:r>
                        <a:rPr lang="tr-TR" sz="1500">
                          <a:effectLst/>
                        </a:rPr>
                        <a:t>31 Aralık itibari ile Yabancı Uyruklu Öğretim Elemanı sayısını ifade etmektedir. </a:t>
                      </a:r>
                      <a:endParaRPr lang="tr-TR" sz="1500">
                        <a:solidFill>
                          <a:srgbClr val="000000"/>
                        </a:solidFill>
                        <a:effectLst/>
                        <a:latin typeface="Times New Roman"/>
                        <a:ea typeface="Calibri"/>
                      </a:endParaRPr>
                    </a:p>
                  </a:txBody>
                  <a:tcPr marL="57970" marR="57970" marT="0" marB="0"/>
                </a:tc>
              </a:tr>
              <a:tr h="998189">
                <a:tc>
                  <a:txBody>
                    <a:bodyPr/>
                    <a:lstStyle/>
                    <a:p>
                      <a:pPr>
                        <a:lnSpc>
                          <a:spcPct val="115000"/>
                        </a:lnSpc>
                        <a:spcAft>
                          <a:spcPts val="0"/>
                        </a:spcAft>
                      </a:pPr>
                      <a:r>
                        <a:rPr lang="tr-TR" sz="1500">
                          <a:effectLst/>
                        </a:rPr>
                        <a:t>33- İdari Personel Sayısı </a:t>
                      </a:r>
                      <a:endParaRPr lang="tr-TR" sz="1500">
                        <a:solidFill>
                          <a:srgbClr val="000000"/>
                        </a:solidFill>
                        <a:effectLst/>
                        <a:latin typeface="Times New Roman"/>
                        <a:ea typeface="Calibri"/>
                      </a:endParaRPr>
                    </a:p>
                  </a:txBody>
                  <a:tcPr marL="57970" marR="57970" marT="0" marB="0" anchor="ctr"/>
                </a:tc>
                <a:tc>
                  <a:txBody>
                    <a:bodyPr/>
                    <a:lstStyle/>
                    <a:p>
                      <a:pPr algn="ctr">
                        <a:lnSpc>
                          <a:spcPct val="115000"/>
                        </a:lnSpc>
                        <a:spcAft>
                          <a:spcPts val="0"/>
                        </a:spcAft>
                      </a:pPr>
                      <a:r>
                        <a:rPr lang="tr-TR" sz="1500" dirty="0">
                          <a:effectLst/>
                        </a:rPr>
                        <a:t>KURUM</a:t>
                      </a:r>
                      <a:endParaRPr lang="tr-TR" sz="1500" dirty="0">
                        <a:solidFill>
                          <a:srgbClr val="000000"/>
                        </a:solidFill>
                        <a:effectLst/>
                        <a:latin typeface="Times New Roman"/>
                        <a:ea typeface="Calibri"/>
                      </a:endParaRPr>
                    </a:p>
                  </a:txBody>
                  <a:tcPr marL="57970" marR="57970" marT="0" marB="0" anchor="ctr"/>
                </a:tc>
                <a:tc>
                  <a:txBody>
                    <a:bodyPr/>
                    <a:lstStyle/>
                    <a:p>
                      <a:pPr>
                        <a:lnSpc>
                          <a:spcPct val="115000"/>
                        </a:lnSpc>
                        <a:spcAft>
                          <a:spcPts val="0"/>
                        </a:spcAft>
                      </a:pPr>
                      <a:r>
                        <a:rPr lang="tr-TR" sz="1500" dirty="0">
                          <a:effectLst/>
                        </a:rPr>
                        <a:t>31 Aralık itibari ile idari personel Sayısını ifade etmektedir. İlgili göstergeye Sözleşmeli çalışırken kadroya geçen personel sayıları da dahil </a:t>
                      </a:r>
                      <a:r>
                        <a:rPr lang="tr-TR" sz="1500" dirty="0" err="1">
                          <a:effectLst/>
                        </a:rPr>
                        <a:t>edilecekt</a:t>
                      </a:r>
                      <a:r>
                        <a:rPr lang="tr-TR" sz="1500" dirty="0">
                          <a:effectLst/>
                        </a:rPr>
                        <a:t> </a:t>
                      </a:r>
                      <a:endParaRPr lang="tr-TR" sz="1500" dirty="0">
                        <a:solidFill>
                          <a:srgbClr val="000000"/>
                        </a:solidFill>
                        <a:effectLst/>
                        <a:latin typeface="Times New Roman"/>
                        <a:ea typeface="Calibri"/>
                      </a:endParaRPr>
                    </a:p>
                  </a:txBody>
                  <a:tcPr marL="57970" marR="57970" marT="0" marB="0"/>
                </a:tc>
              </a:tr>
            </a:tbl>
          </a:graphicData>
        </a:graphic>
      </p:graphicFrame>
    </p:spTree>
    <p:extLst>
      <p:ext uri="{BB962C8B-B14F-4D97-AF65-F5344CB8AC3E}">
        <p14:creationId xmlns:p14="http://schemas.microsoft.com/office/powerpoint/2010/main" val="2108628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2418</Words>
  <Application>Microsoft Office PowerPoint</Application>
  <PresentationFormat>Ekran Gösterisi (4:3)</PresentationFormat>
  <Paragraphs>293</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2020 Kurum İç Değerlendirme Raporu (KİDR)</vt:lpstr>
      <vt:lpstr>YÖKAK DERECELİ DEĞERLENDİRME ANAHTARI</vt:lpstr>
      <vt:lpstr>YÖKAK DERECELİ DEĞERLENDİRME ANAHTARI</vt:lpstr>
      <vt:lpstr>PowerPoint Sunusu</vt:lpstr>
      <vt:lpstr>YÖKAK DERECELİ DEĞERLENDİRME ANAHTARI</vt:lpstr>
      <vt:lpstr>YÖKAK DERECELİ DEĞERLENDİRME ANAHTARI</vt:lpstr>
      <vt:lpstr>YÖKAK DERECELİ DEĞERLENDİRME ANAHTARI</vt:lpstr>
      <vt:lpstr>PowerPoint Sunusu</vt:lpstr>
      <vt:lpstr>EK.2 PERFORMANS GÖSTERGELERİ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Kurum İç Değerlendirme Raporu (KİDR) 2020</dc:title>
  <dc:creator>Nilgün Korkmaz</dc:creator>
  <cp:lastModifiedBy>Nilgün Korkmaz</cp:lastModifiedBy>
  <cp:revision>24</cp:revision>
  <dcterms:created xsi:type="dcterms:W3CDTF">2021-03-03T05:27:47Z</dcterms:created>
  <dcterms:modified xsi:type="dcterms:W3CDTF">2021-03-03T16:24:48Z</dcterms:modified>
</cp:coreProperties>
</file>