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71" r:id="rId3"/>
    <p:sldId id="276" r:id="rId4"/>
    <p:sldId id="279" r:id="rId5"/>
    <p:sldId id="274" r:id="rId6"/>
    <p:sldId id="263" r:id="rId7"/>
    <p:sldId id="296" r:id="rId8"/>
    <p:sldId id="295" r:id="rId9"/>
    <p:sldId id="285" r:id="rId10"/>
    <p:sldId id="286" r:id="rId11"/>
    <p:sldId id="287" r:id="rId12"/>
    <p:sldId id="288" r:id="rId13"/>
    <p:sldId id="289" r:id="rId14"/>
    <p:sldId id="290" r:id="rId15"/>
    <p:sldId id="292" r:id="rId16"/>
    <p:sldId id="280" r:id="rId17"/>
    <p:sldId id="262" r:id="rId18"/>
    <p:sldId id="260" r:id="rId19"/>
    <p:sldId id="278" r:id="rId20"/>
    <p:sldId id="259" r:id="rId21"/>
    <p:sldId id="261" r:id="rId22"/>
    <p:sldId id="275" r:id="rId23"/>
    <p:sldId id="293" r:id="rId24"/>
    <p:sldId id="294" r:id="rId25"/>
    <p:sldId id="281" r:id="rId26"/>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19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CD49C75-7C5C-4F0A-9816-90D7A46DD1BE}" type="datetimeFigureOut">
              <a:rPr lang="tr-TR" smtClean="0"/>
              <a:t>15.01.2019</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676874-8804-4680-9EE4-D4DA060C19C2}" type="slidenum">
              <a:rPr lang="tr-TR" smtClean="0"/>
              <a:t>‹#›</a:t>
            </a:fld>
            <a:endParaRPr lang="tr-TR"/>
          </a:p>
        </p:txBody>
      </p:sp>
    </p:spTree>
    <p:extLst>
      <p:ext uri="{BB962C8B-B14F-4D97-AF65-F5344CB8AC3E}">
        <p14:creationId xmlns:p14="http://schemas.microsoft.com/office/powerpoint/2010/main" val="4340883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74676874-8804-4680-9EE4-D4DA060C19C2}" type="slidenum">
              <a:rPr lang="tr-TR" smtClean="0"/>
              <a:t>3</a:t>
            </a:fld>
            <a:endParaRPr lang="tr-TR"/>
          </a:p>
        </p:txBody>
      </p:sp>
    </p:spTree>
    <p:extLst>
      <p:ext uri="{BB962C8B-B14F-4D97-AF65-F5344CB8AC3E}">
        <p14:creationId xmlns:p14="http://schemas.microsoft.com/office/powerpoint/2010/main" val="36625236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74676874-8804-4680-9EE4-D4DA060C19C2}" type="slidenum">
              <a:rPr lang="tr-TR" smtClean="0"/>
              <a:t>25</a:t>
            </a:fld>
            <a:endParaRPr lang="tr-TR"/>
          </a:p>
        </p:txBody>
      </p:sp>
    </p:spTree>
    <p:extLst>
      <p:ext uri="{BB962C8B-B14F-4D97-AF65-F5344CB8AC3E}">
        <p14:creationId xmlns:p14="http://schemas.microsoft.com/office/powerpoint/2010/main" val="11227464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15.01.2019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15.01.2019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15.01.2019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15.01.2019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t>15.01.2019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A23720DD-5B6D-40BF-8493-A6B52D484E6B}" type="datetimeFigureOut">
              <a:rPr lang="tr-TR" smtClean="0"/>
              <a:t>15.01.2019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A23720DD-5B6D-40BF-8493-A6B52D484E6B}" type="datetimeFigureOut">
              <a:rPr lang="tr-TR" smtClean="0"/>
              <a:t>15.01.2019</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A23720DD-5B6D-40BF-8493-A6B52D484E6B}" type="datetimeFigureOut">
              <a:rPr lang="tr-TR" smtClean="0"/>
              <a:t>15.01.2019</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t>15.01.2019</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15.01.2019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15.01.2019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t>15.01.2019</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gedik.edu.tr/universitemiz/kurumsal/kalite-yonetimi/" TargetMode="Externa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yokak.gov.tr/"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539552" y="2204864"/>
            <a:ext cx="8204448" cy="2952328"/>
          </a:xfrm>
        </p:spPr>
        <p:style>
          <a:lnRef idx="2">
            <a:schemeClr val="accent2"/>
          </a:lnRef>
          <a:fillRef idx="1">
            <a:schemeClr val="lt1"/>
          </a:fillRef>
          <a:effectRef idx="0">
            <a:schemeClr val="accent2"/>
          </a:effectRef>
          <a:fontRef idx="minor">
            <a:schemeClr val="dk1"/>
          </a:fontRef>
        </p:style>
        <p:txBody>
          <a:bodyPr>
            <a:noAutofit/>
          </a:bodyPr>
          <a:lstStyle/>
          <a:p>
            <a:r>
              <a:rPr lang="tr-TR" sz="4000" b="1" dirty="0" smtClean="0"/>
              <a:t>İSTANBUL GEDİK ÜNİVERSİTESİ </a:t>
            </a:r>
            <a:br>
              <a:rPr lang="tr-TR" sz="4000" b="1" dirty="0" smtClean="0"/>
            </a:br>
            <a:r>
              <a:rPr lang="tr-TR" sz="4000" b="1" dirty="0" smtClean="0"/>
              <a:t>KALİTE </a:t>
            </a:r>
            <a:br>
              <a:rPr lang="tr-TR" sz="4000" b="1" dirty="0" smtClean="0"/>
            </a:br>
            <a:r>
              <a:rPr lang="tr-TR" sz="4000" b="1" dirty="0" smtClean="0"/>
              <a:t>ÇALIŞMA SÜREÇLERİ</a:t>
            </a:r>
            <a:endParaRPr lang="tr-TR" sz="2000" b="1" dirty="0"/>
          </a:p>
        </p:txBody>
      </p:sp>
      <p:pic>
        <p:nvPicPr>
          <p:cNvPr id="5" name="Picture 3" descr="Macintosh HD:Users:grafiker:Desktop:LOGOLAR:yeni logolar:gedik_logo_tr.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1720" y="260648"/>
            <a:ext cx="4320480" cy="1872208"/>
          </a:xfrm>
          <a:prstGeom prst="rect">
            <a:avLst/>
          </a:prstGeom>
          <a:noFill/>
          <a:ln>
            <a:noFill/>
          </a:ln>
        </p:spPr>
      </p:pic>
      <p:sp>
        <p:nvSpPr>
          <p:cNvPr id="6" name="Başlık 1"/>
          <p:cNvSpPr txBox="1">
            <a:spLocks/>
          </p:cNvSpPr>
          <p:nvPr/>
        </p:nvSpPr>
        <p:spPr>
          <a:xfrm>
            <a:off x="539552" y="5157192"/>
            <a:ext cx="8204448" cy="576064"/>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tr-TR" sz="2000" b="1" dirty="0" smtClean="0"/>
              <a:t>Kalite Temsilcileri Toplantısı - 1     </a:t>
            </a:r>
            <a:r>
              <a:rPr lang="tr-TR" sz="2000" b="1" dirty="0" smtClean="0"/>
              <a:t>15.01.2019</a:t>
            </a:r>
            <a:endParaRPr lang="tr-TR" sz="2000" b="1" dirty="0"/>
          </a:p>
        </p:txBody>
      </p:sp>
      <p:sp>
        <p:nvSpPr>
          <p:cNvPr id="3" name="Metin kutusu 2"/>
          <p:cNvSpPr txBox="1"/>
          <p:nvPr/>
        </p:nvSpPr>
        <p:spPr>
          <a:xfrm>
            <a:off x="3131840" y="5877272"/>
            <a:ext cx="4032448" cy="646331"/>
          </a:xfrm>
          <a:prstGeom prst="rect">
            <a:avLst/>
          </a:prstGeom>
          <a:noFill/>
        </p:spPr>
        <p:txBody>
          <a:bodyPr wrap="square" rtlCol="0">
            <a:spAutoFit/>
          </a:bodyPr>
          <a:lstStyle/>
          <a:p>
            <a:r>
              <a:rPr lang="tr-TR" b="1" dirty="0" smtClean="0"/>
              <a:t>  Prof</a:t>
            </a:r>
            <a:r>
              <a:rPr lang="tr-TR" b="1" dirty="0" smtClean="0"/>
              <a:t>. Dr. Güner ARKUN</a:t>
            </a:r>
          </a:p>
          <a:p>
            <a:r>
              <a:rPr lang="tr-TR" b="1" dirty="0" smtClean="0"/>
              <a:t>Nilgün KORKMAZ (SGDB)</a:t>
            </a:r>
            <a:endParaRPr lang="tr-TR" b="1" dirty="0"/>
          </a:p>
        </p:txBody>
      </p:sp>
    </p:spTree>
    <p:extLst>
      <p:ext uri="{BB962C8B-B14F-4D97-AF65-F5344CB8AC3E}">
        <p14:creationId xmlns:p14="http://schemas.microsoft.com/office/powerpoint/2010/main" val="39780292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3568" y="1268760"/>
            <a:ext cx="7770327" cy="5285400"/>
          </a:xfrm>
          <a:prstGeom prst="rect">
            <a:avLst/>
          </a:prstGeom>
          <a:ln/>
          <a:extLst/>
        </p:spPr>
        <p:style>
          <a:lnRef idx="2">
            <a:schemeClr val="accent2"/>
          </a:lnRef>
          <a:fillRef idx="1">
            <a:schemeClr val="lt1"/>
          </a:fillRef>
          <a:effectRef idx="0">
            <a:schemeClr val="accent2"/>
          </a:effectRef>
          <a:fontRef idx="minor">
            <a:schemeClr val="dk1"/>
          </a:fontRef>
        </p:style>
      </p:pic>
      <p:pic>
        <p:nvPicPr>
          <p:cNvPr id="5" name="Picture 3" descr="Macintosh HD:Users:grafiker:Desktop:LOGOLAR:yeni logolar:gedik_logo_tr.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132656"/>
            <a:ext cx="2304256" cy="992088"/>
          </a:xfrm>
          <a:prstGeom prst="rect">
            <a:avLst/>
          </a:prstGeom>
          <a:noFill/>
          <a:ln>
            <a:noFill/>
          </a:ln>
        </p:spPr>
      </p:pic>
    </p:spTree>
    <p:extLst>
      <p:ext uri="{BB962C8B-B14F-4D97-AF65-F5344CB8AC3E}">
        <p14:creationId xmlns:p14="http://schemas.microsoft.com/office/powerpoint/2010/main" val="35133262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Macintosh HD:Users:grafiker:Desktop:LOGOLAR:yeni logolar:gedik_logo_tr.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32656"/>
            <a:ext cx="2304256" cy="992088"/>
          </a:xfrm>
          <a:prstGeom prst="rect">
            <a:avLst/>
          </a:prstGeom>
          <a:noFill/>
          <a:ln>
            <a:noFill/>
          </a:ln>
        </p:spPr>
      </p:pic>
      <p:pic>
        <p:nvPicPr>
          <p:cNvPr id="1037"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9" y="1351579"/>
            <a:ext cx="7848872" cy="4669709"/>
          </a:xfrm>
          <a:prstGeom prst="rect">
            <a:avLst/>
          </a:prstGeom>
          <a:ln/>
        </p:spPr>
        <p:style>
          <a:lnRef idx="2">
            <a:schemeClr val="accent2"/>
          </a:lnRef>
          <a:fillRef idx="1">
            <a:schemeClr val="lt1"/>
          </a:fillRef>
          <a:effectRef idx="0">
            <a:schemeClr val="accent2"/>
          </a:effectRef>
          <a:fontRef idx="minor">
            <a:schemeClr val="dk1"/>
          </a:fontRef>
        </p:style>
      </p:pic>
    </p:spTree>
    <p:extLst>
      <p:ext uri="{BB962C8B-B14F-4D97-AF65-F5344CB8AC3E}">
        <p14:creationId xmlns:p14="http://schemas.microsoft.com/office/powerpoint/2010/main" val="41565928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cintosh HD:Users:grafiker:Desktop:LOGOLAR:yeni logolar:gedik_logo_tr.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7733" y="260648"/>
            <a:ext cx="2304256" cy="992088"/>
          </a:xfrm>
          <a:prstGeom prst="rect">
            <a:avLst/>
          </a:prstGeom>
          <a:noFill/>
          <a:ln>
            <a:noFill/>
          </a:ln>
        </p:spPr>
      </p:pic>
      <p:pic>
        <p:nvPicPr>
          <p:cNvPr id="2061"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1628800"/>
            <a:ext cx="7560840" cy="4176464"/>
          </a:xfrm>
          <a:prstGeom prst="rect">
            <a:avLst/>
          </a:prstGeom>
          <a:ln/>
        </p:spPr>
        <p:style>
          <a:lnRef idx="2">
            <a:schemeClr val="accent2"/>
          </a:lnRef>
          <a:fillRef idx="1">
            <a:schemeClr val="lt1"/>
          </a:fillRef>
          <a:effectRef idx="0">
            <a:schemeClr val="accent2"/>
          </a:effectRef>
          <a:fontRef idx="minor">
            <a:schemeClr val="dk1"/>
          </a:fontRef>
        </p:style>
      </p:pic>
    </p:spTree>
    <p:extLst>
      <p:ext uri="{BB962C8B-B14F-4D97-AF65-F5344CB8AC3E}">
        <p14:creationId xmlns:p14="http://schemas.microsoft.com/office/powerpoint/2010/main" val="39055936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cintosh HD:Users:grafiker:Desktop:LOGOLAR:yeni logolar:gedik_logo_tr.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7733" y="260648"/>
            <a:ext cx="2304256" cy="992088"/>
          </a:xfrm>
          <a:prstGeom prst="rect">
            <a:avLst/>
          </a:prstGeom>
          <a:noFill/>
          <a:ln>
            <a:noFill/>
          </a:ln>
        </p:spPr>
      </p:pic>
      <p:pic>
        <p:nvPicPr>
          <p:cNvPr id="3086"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1340768"/>
            <a:ext cx="7416824" cy="5341799"/>
          </a:xfrm>
          <a:prstGeom prst="rect">
            <a:avLst/>
          </a:prstGeom>
          <a:ln/>
        </p:spPr>
        <p:style>
          <a:lnRef idx="2">
            <a:schemeClr val="accent2"/>
          </a:lnRef>
          <a:fillRef idx="1">
            <a:schemeClr val="lt1"/>
          </a:fillRef>
          <a:effectRef idx="0">
            <a:schemeClr val="accent2"/>
          </a:effectRef>
          <a:fontRef idx="minor">
            <a:schemeClr val="dk1"/>
          </a:fontRef>
        </p:style>
      </p:pic>
    </p:spTree>
    <p:extLst>
      <p:ext uri="{BB962C8B-B14F-4D97-AF65-F5344CB8AC3E}">
        <p14:creationId xmlns:p14="http://schemas.microsoft.com/office/powerpoint/2010/main" val="25894293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cintosh HD:Users:grafiker:Desktop:LOGOLAR:yeni logolar:gedik_logo_tr.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7733" y="260648"/>
            <a:ext cx="2304256" cy="992088"/>
          </a:xfrm>
          <a:prstGeom prst="rect">
            <a:avLst/>
          </a:prstGeom>
          <a:noFill/>
          <a:ln>
            <a:noFill/>
          </a:ln>
        </p:spPr>
      </p:pic>
      <p:pic>
        <p:nvPicPr>
          <p:cNvPr id="4110"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1340768"/>
            <a:ext cx="7344816" cy="5348591"/>
          </a:xfrm>
          <a:prstGeom prst="rect">
            <a:avLst/>
          </a:prstGeom>
          <a:ln/>
        </p:spPr>
        <p:style>
          <a:lnRef idx="2">
            <a:schemeClr val="accent2"/>
          </a:lnRef>
          <a:fillRef idx="1">
            <a:schemeClr val="lt1"/>
          </a:fillRef>
          <a:effectRef idx="0">
            <a:schemeClr val="accent2"/>
          </a:effectRef>
          <a:fontRef idx="minor">
            <a:schemeClr val="dk1"/>
          </a:fontRef>
        </p:style>
      </p:pic>
    </p:spTree>
    <p:extLst>
      <p:ext uri="{BB962C8B-B14F-4D97-AF65-F5344CB8AC3E}">
        <p14:creationId xmlns:p14="http://schemas.microsoft.com/office/powerpoint/2010/main" val="1859382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Macintosh HD:Users:grafiker:Desktop:LOGOLAR:yeni logolar:gedik_logo_tr.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7733" y="260648"/>
            <a:ext cx="2304256" cy="992088"/>
          </a:xfrm>
          <a:prstGeom prst="rect">
            <a:avLst/>
          </a:prstGeom>
          <a:noFill/>
          <a:ln>
            <a:noFill/>
          </a:ln>
        </p:spPr>
      </p:pic>
      <p:pic>
        <p:nvPicPr>
          <p:cNvPr id="5136"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1700808"/>
            <a:ext cx="7488832" cy="4176464"/>
          </a:xfrm>
          <a:prstGeom prst="rect">
            <a:avLst/>
          </a:prstGeom>
          <a:ln/>
        </p:spPr>
        <p:style>
          <a:lnRef idx="2">
            <a:schemeClr val="accent2"/>
          </a:lnRef>
          <a:fillRef idx="1">
            <a:schemeClr val="lt1"/>
          </a:fillRef>
          <a:effectRef idx="0">
            <a:schemeClr val="accent2"/>
          </a:effectRef>
          <a:fontRef idx="minor">
            <a:schemeClr val="dk1"/>
          </a:fontRef>
        </p:style>
      </p:pic>
    </p:spTree>
    <p:extLst>
      <p:ext uri="{BB962C8B-B14F-4D97-AF65-F5344CB8AC3E}">
        <p14:creationId xmlns:p14="http://schemas.microsoft.com/office/powerpoint/2010/main" val="6775420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539552" y="1124744"/>
            <a:ext cx="8134672" cy="5400600"/>
          </a:xfrm>
        </p:spPr>
        <p:style>
          <a:lnRef idx="2">
            <a:schemeClr val="accent2"/>
          </a:lnRef>
          <a:fillRef idx="1">
            <a:schemeClr val="lt1"/>
          </a:fillRef>
          <a:effectRef idx="0">
            <a:schemeClr val="accent2"/>
          </a:effectRef>
          <a:fontRef idx="minor">
            <a:schemeClr val="dk1"/>
          </a:fontRef>
        </p:style>
        <p:txBody>
          <a:bodyPr>
            <a:noAutofit/>
          </a:bodyPr>
          <a:lstStyle/>
          <a:p>
            <a:r>
              <a:rPr lang="tr-TR" sz="2400" b="1" dirty="0" smtClean="0"/>
              <a:t/>
            </a:r>
            <a:br>
              <a:rPr lang="tr-TR" sz="2400" b="1" dirty="0" smtClean="0"/>
            </a:br>
            <a:r>
              <a:rPr lang="tr-TR" sz="2400" b="1" dirty="0" smtClean="0"/>
              <a:t/>
            </a:r>
            <a:br>
              <a:rPr lang="tr-TR" sz="2400" b="1" dirty="0" smtClean="0"/>
            </a:br>
            <a:r>
              <a:rPr lang="tr-TR" sz="2400" b="1" dirty="0"/>
              <a:t/>
            </a:r>
            <a:br>
              <a:rPr lang="tr-TR" sz="2400" b="1" dirty="0"/>
            </a:br>
            <a:r>
              <a:rPr lang="tr-TR" sz="2400" b="1" dirty="0" smtClean="0"/>
              <a:t/>
            </a:r>
            <a:br>
              <a:rPr lang="tr-TR" sz="2400" b="1" dirty="0" smtClean="0"/>
            </a:br>
            <a:r>
              <a:rPr lang="tr-TR" sz="3600" b="1" dirty="0" smtClean="0"/>
              <a:t>YAPILACAKLAR</a:t>
            </a:r>
            <a:r>
              <a:rPr lang="tr-TR" sz="3600" b="1" dirty="0" smtClean="0"/>
              <a:t/>
            </a:r>
            <a:br>
              <a:rPr lang="tr-TR" sz="3600" b="1" dirty="0" smtClean="0"/>
            </a:br>
            <a:r>
              <a:rPr lang="tr-TR" sz="2400" dirty="0" smtClean="0"/>
              <a:t> 	</a:t>
            </a:r>
            <a:r>
              <a:rPr lang="tr-TR" sz="2400" dirty="0" smtClean="0"/>
              <a:t/>
            </a:r>
            <a:br>
              <a:rPr lang="tr-TR" sz="2400" dirty="0" smtClean="0"/>
            </a:br>
            <a:r>
              <a:rPr lang="tr-TR" sz="3000" b="1" dirty="0" smtClean="0"/>
              <a:t>Gedik </a:t>
            </a:r>
            <a:r>
              <a:rPr lang="tr-TR" sz="3000" b="1" dirty="0" smtClean="0"/>
              <a:t>Üniversitesi Stratejik Planı 2019-2023 </a:t>
            </a:r>
            <a:r>
              <a:rPr lang="tr-TR" sz="3000" dirty="0" smtClean="0"/>
              <a:t> </a:t>
            </a:r>
            <a:r>
              <a:rPr lang="tr-TR" sz="3000" dirty="0" smtClean="0"/>
              <a:t>hazırlanmaktadır. </a:t>
            </a:r>
            <a:r>
              <a:rPr lang="tr-TR" sz="3000" dirty="0" smtClean="0"/>
              <a:t>(Nisan 2019 teslim) </a:t>
            </a:r>
            <a:r>
              <a:rPr lang="tr-TR" sz="3000" dirty="0"/>
              <a:t/>
            </a:r>
            <a:br>
              <a:rPr lang="tr-TR" sz="3000" dirty="0"/>
            </a:br>
            <a:r>
              <a:rPr lang="tr-TR" sz="3000" dirty="0" smtClean="0"/>
              <a:t/>
            </a:r>
            <a:br>
              <a:rPr lang="tr-TR" sz="3000" dirty="0" smtClean="0"/>
            </a:br>
            <a:r>
              <a:rPr lang="tr-TR" sz="3000" b="1" dirty="0" smtClean="0"/>
              <a:t>Gedik </a:t>
            </a:r>
            <a:r>
              <a:rPr lang="tr-TR" sz="3000" b="1" dirty="0"/>
              <a:t>Üniversitesi </a:t>
            </a:r>
            <a:r>
              <a:rPr lang="tr-TR" sz="3000" b="1" dirty="0" smtClean="0"/>
              <a:t>İç Değerlendirme </a:t>
            </a:r>
            <a:r>
              <a:rPr lang="tr-TR" sz="3000" b="1" dirty="0" smtClean="0"/>
              <a:t>Raporu 2018</a:t>
            </a:r>
            <a:br>
              <a:rPr lang="tr-TR" sz="3000" b="1" dirty="0" smtClean="0"/>
            </a:br>
            <a:r>
              <a:rPr lang="tr-TR" sz="3000" dirty="0" smtClean="0"/>
              <a:t>(2017 </a:t>
            </a:r>
            <a:r>
              <a:rPr lang="tr-TR" sz="3000" dirty="0" smtClean="0"/>
              <a:t>yılı raporu güncellenerek </a:t>
            </a:r>
            <a:r>
              <a:rPr lang="tr-TR" sz="3000" dirty="0" smtClean="0"/>
              <a:t>sunulacaktır. Mart </a:t>
            </a:r>
            <a:r>
              <a:rPr lang="tr-TR" sz="3000" dirty="0" smtClean="0"/>
              <a:t>2019)</a:t>
            </a:r>
            <a:br>
              <a:rPr lang="tr-TR" sz="3000" dirty="0" smtClean="0"/>
            </a:br>
            <a:r>
              <a:rPr lang="tr-TR" sz="3000" dirty="0" smtClean="0"/>
              <a:t/>
            </a:r>
            <a:br>
              <a:rPr lang="tr-TR" sz="3000" dirty="0" smtClean="0"/>
            </a:br>
            <a:r>
              <a:rPr lang="tr-TR" sz="3000" dirty="0" smtClean="0"/>
              <a:t>Üniversitemiz Dış Değerlendirmeye </a:t>
            </a:r>
            <a:r>
              <a:rPr lang="tr-TR" sz="3000" dirty="0" smtClean="0"/>
              <a:t>Girecektir.</a:t>
            </a:r>
            <a:r>
              <a:rPr lang="tr-TR" sz="3000" dirty="0" smtClean="0"/>
              <a:t/>
            </a:r>
            <a:br>
              <a:rPr lang="tr-TR" sz="3000" dirty="0" smtClean="0"/>
            </a:br>
            <a:r>
              <a:rPr lang="tr-TR" sz="3000" dirty="0" smtClean="0"/>
              <a:t> </a:t>
            </a:r>
            <a:r>
              <a:rPr lang="tr-TR" sz="3000" b="1" dirty="0" smtClean="0"/>
              <a:t>(Dış Değerlendirme Raporu alacağız) </a:t>
            </a:r>
            <a:r>
              <a:rPr lang="tr-TR" sz="3200" b="1" dirty="0" smtClean="0"/>
              <a:t/>
            </a:r>
            <a:br>
              <a:rPr lang="tr-TR" sz="3200" b="1" dirty="0" smtClean="0"/>
            </a:br>
            <a:r>
              <a:rPr lang="tr-TR" sz="3200" b="1" dirty="0" smtClean="0"/>
              <a:t/>
            </a:r>
            <a:br>
              <a:rPr lang="tr-TR" sz="3200" b="1" dirty="0" smtClean="0"/>
            </a:br>
            <a:r>
              <a:rPr lang="tr-TR" sz="3200" dirty="0"/>
              <a:t/>
            </a:r>
            <a:br>
              <a:rPr lang="tr-TR" sz="3200" dirty="0"/>
            </a:br>
            <a:r>
              <a:rPr lang="tr-TR" sz="3200" dirty="0" smtClean="0"/>
              <a:t> </a:t>
            </a:r>
            <a:endParaRPr lang="tr-TR" sz="3200"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44624"/>
            <a:ext cx="1927616"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7897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dirty="0"/>
          </a:p>
        </p:txBody>
      </p:sp>
      <p:pic>
        <p:nvPicPr>
          <p:cNvPr id="2050" name="Picture 2" descr="C:\Users\nkorkmaz\Desktop\yök 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44624"/>
            <a:ext cx="9073008" cy="6768752"/>
          </a:xfrm>
          <a:prstGeom prst="rect">
            <a:avLst/>
          </a:prstGeom>
        </p:spPr>
        <p:style>
          <a:lnRef idx="2">
            <a:schemeClr val="accent2"/>
          </a:lnRef>
          <a:fillRef idx="1">
            <a:schemeClr val="lt1"/>
          </a:fillRef>
          <a:effectRef idx="0">
            <a:schemeClr val="accent2"/>
          </a:effectRef>
          <a:fontRef idx="minor">
            <a:schemeClr val="dk1"/>
          </a:fontRef>
        </p:style>
      </p:pic>
    </p:spTree>
    <p:extLst>
      <p:ext uri="{BB962C8B-B14F-4D97-AF65-F5344CB8AC3E}">
        <p14:creationId xmlns:p14="http://schemas.microsoft.com/office/powerpoint/2010/main" val="26800175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539552" y="1124744"/>
            <a:ext cx="8064896" cy="5328592"/>
          </a:xfrm>
        </p:spPr>
        <p:style>
          <a:lnRef idx="2">
            <a:schemeClr val="accent2"/>
          </a:lnRef>
          <a:fillRef idx="1">
            <a:schemeClr val="lt1"/>
          </a:fillRef>
          <a:effectRef idx="0">
            <a:schemeClr val="accent2"/>
          </a:effectRef>
          <a:fontRef idx="minor">
            <a:schemeClr val="dk1"/>
          </a:fontRef>
        </p:style>
        <p:txBody>
          <a:bodyPr>
            <a:noAutofit/>
          </a:bodyPr>
          <a:lstStyle/>
          <a:p>
            <a:r>
              <a:rPr lang="tr-TR" sz="2400" b="1" dirty="0" smtClean="0"/>
              <a:t>YAPILACAKLAR</a:t>
            </a:r>
            <a:br>
              <a:rPr lang="tr-TR" sz="2400" b="1" dirty="0" smtClean="0"/>
            </a:br>
            <a:r>
              <a:rPr lang="tr-TR" sz="2400" b="1" dirty="0" smtClean="0"/>
              <a:t/>
            </a:r>
            <a:br>
              <a:rPr lang="tr-TR" sz="2400" b="1" dirty="0" smtClean="0"/>
            </a:br>
            <a:r>
              <a:rPr lang="tr-TR" sz="2400" dirty="0" smtClean="0"/>
              <a:t> </a:t>
            </a:r>
            <a:r>
              <a:rPr lang="tr-TR" sz="2400" dirty="0" smtClean="0"/>
              <a:t>	Kalite </a:t>
            </a:r>
            <a:r>
              <a:rPr lang="tr-TR" sz="2400" dirty="0"/>
              <a:t>güvencesine </a:t>
            </a:r>
            <a:r>
              <a:rPr lang="tr-TR" sz="2400" dirty="0" smtClean="0"/>
              <a:t>sistemine  yönelik </a:t>
            </a:r>
            <a:r>
              <a:rPr lang="tr-TR" sz="2400" dirty="0"/>
              <a:t>olarak mevzuat ve yönetimsel altyapı çalışmaları büyük </a:t>
            </a:r>
            <a:r>
              <a:rPr lang="tr-TR" sz="2400" dirty="0" smtClean="0"/>
              <a:t>oranda</a:t>
            </a:r>
            <a:r>
              <a:rPr lang="tr-TR" sz="2400" dirty="0"/>
              <a:t> </a:t>
            </a:r>
            <a:r>
              <a:rPr lang="tr-TR" sz="2400" dirty="0" smtClean="0"/>
              <a:t>tamamlanmış </a:t>
            </a:r>
            <a:r>
              <a:rPr lang="tr-TR" sz="2400" dirty="0"/>
              <a:t>olup, </a:t>
            </a:r>
            <a:r>
              <a:rPr lang="tr-TR" sz="2400" dirty="0" smtClean="0"/>
              <a:t>çalışmalar sürdürülmektedir. </a:t>
            </a:r>
            <a:br>
              <a:rPr lang="tr-TR" sz="2400" dirty="0" smtClean="0"/>
            </a:br>
            <a:r>
              <a:rPr lang="tr-TR" sz="2400" dirty="0" smtClean="0"/>
              <a:t>Kalite ekipleri (Kurullar, komisyon, temsilci) oluşturulmuştur.</a:t>
            </a:r>
            <a:br>
              <a:rPr lang="tr-TR" sz="2400" dirty="0" smtClean="0"/>
            </a:br>
            <a:r>
              <a:rPr lang="tr-TR" sz="2400" dirty="0" smtClean="0"/>
              <a:t/>
            </a:r>
            <a:br>
              <a:rPr lang="tr-TR" sz="2400" dirty="0" smtClean="0"/>
            </a:br>
            <a:r>
              <a:rPr lang="tr-TR" sz="2400" dirty="0" smtClean="0"/>
              <a:t>Dijitalleşme (</a:t>
            </a:r>
            <a:r>
              <a:rPr lang="tr-TR" sz="2400" b="1" dirty="0" smtClean="0"/>
              <a:t>Yönetim Bilgi Sistemi</a:t>
            </a:r>
            <a:r>
              <a:rPr lang="tr-TR" sz="2400" dirty="0" smtClean="0"/>
              <a:t>) ve fiziksel</a:t>
            </a:r>
            <a:r>
              <a:rPr lang="tr-TR" sz="2400" dirty="0"/>
              <a:t/>
            </a:r>
            <a:br>
              <a:rPr lang="tr-TR" sz="2400" dirty="0"/>
            </a:br>
            <a:r>
              <a:rPr lang="tr-TR" sz="2400" dirty="0"/>
              <a:t>alt yapı imkanlarının </a:t>
            </a:r>
            <a:r>
              <a:rPr lang="tr-TR" sz="2400" dirty="0" smtClean="0"/>
              <a:t>geliştirilmesi  devam etmektedir.</a:t>
            </a:r>
            <a:br>
              <a:rPr lang="tr-TR" sz="2400" dirty="0" smtClean="0"/>
            </a:br>
            <a:r>
              <a:rPr lang="tr-TR" sz="2400" dirty="0" smtClean="0"/>
              <a:t/>
            </a:r>
            <a:br>
              <a:rPr lang="tr-TR" sz="2400" dirty="0" smtClean="0"/>
            </a:br>
            <a:r>
              <a:rPr lang="tr-TR" sz="2400" dirty="0" smtClean="0"/>
              <a:t>Üniversitemiz </a:t>
            </a:r>
            <a:r>
              <a:rPr lang="tr-TR" sz="2400" dirty="0"/>
              <a:t>hedeflerinin gerçekleştirilmesine yönelik olarak</a:t>
            </a:r>
            <a:br>
              <a:rPr lang="tr-TR" sz="2400" dirty="0"/>
            </a:br>
            <a:r>
              <a:rPr lang="tr-TR" sz="2400" dirty="0"/>
              <a:t>akademik ve idari birimlerin performans </a:t>
            </a:r>
            <a:r>
              <a:rPr lang="tr-TR" sz="2400" dirty="0" smtClean="0"/>
              <a:t>ölçütlerinin  </a:t>
            </a:r>
            <a:r>
              <a:rPr lang="tr-TR" sz="2400" dirty="0"/>
              <a:t>tespit edilebilmesi için akademik ve </a:t>
            </a:r>
            <a:r>
              <a:rPr lang="tr-TR" sz="2400" dirty="0" smtClean="0"/>
              <a:t>idari personel </a:t>
            </a:r>
            <a:r>
              <a:rPr lang="tr-TR" sz="2400" dirty="0"/>
              <a:t>ile toplantılar düzenlenecektir</a:t>
            </a:r>
            <a:r>
              <a:rPr lang="tr-TR" sz="2400" dirty="0" smtClean="0"/>
              <a:t>.</a:t>
            </a:r>
            <a:endParaRPr lang="tr-TR" sz="2400"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16632"/>
            <a:ext cx="1944216" cy="836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7061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79512" y="274638"/>
            <a:ext cx="8507288" cy="1143000"/>
          </a:xfrm>
        </p:spPr>
        <p:txBody>
          <a:bodyPr/>
          <a:lstStyle/>
          <a:p>
            <a:r>
              <a:rPr lang="tr-TR" dirty="0"/>
              <a:t> </a:t>
            </a:r>
            <a:r>
              <a:rPr lang="tr-TR" dirty="0" smtClean="0"/>
              <a:t>         </a:t>
            </a:r>
            <a:endParaRPr lang="tr-TR" dirty="0"/>
          </a:p>
        </p:txBody>
      </p:sp>
      <p:sp>
        <p:nvSpPr>
          <p:cNvPr id="3" name="İçerik Yer Tutucusu 2"/>
          <p:cNvSpPr>
            <a:spLocks noGrp="1"/>
          </p:cNvSpPr>
          <p:nvPr>
            <p:ph idx="1"/>
          </p:nvPr>
        </p:nvSpPr>
        <p:spPr>
          <a:xfrm>
            <a:off x="827584" y="1340768"/>
            <a:ext cx="7488832" cy="5073427"/>
          </a:xfrm>
        </p:spPr>
        <p:style>
          <a:lnRef idx="2">
            <a:schemeClr val="accent2"/>
          </a:lnRef>
          <a:fillRef idx="1">
            <a:schemeClr val="lt1"/>
          </a:fillRef>
          <a:effectRef idx="0">
            <a:schemeClr val="accent2"/>
          </a:effectRef>
          <a:fontRef idx="minor">
            <a:schemeClr val="dk1"/>
          </a:fontRef>
        </p:style>
        <p:txBody>
          <a:bodyPr>
            <a:normAutofit fontScale="92500" lnSpcReduction="10000"/>
          </a:bodyPr>
          <a:lstStyle/>
          <a:p>
            <a:pPr marL="0" indent="0">
              <a:buNone/>
            </a:pPr>
            <a:r>
              <a:rPr lang="tr-TR" b="1" dirty="0" smtClean="0"/>
              <a:t>	PROGRAM DEĞERLENDİRME İÇERİĞİ</a:t>
            </a:r>
          </a:p>
          <a:p>
            <a:pPr marL="0" indent="0">
              <a:buNone/>
            </a:pPr>
            <a:endParaRPr lang="tr-TR" sz="1600" b="1" dirty="0"/>
          </a:p>
          <a:p>
            <a:pPr marL="0" indent="0">
              <a:buNone/>
            </a:pPr>
            <a:r>
              <a:rPr lang="tr-TR" dirty="0" smtClean="0"/>
              <a:t>1</a:t>
            </a:r>
            <a:r>
              <a:rPr lang="tr-TR" dirty="0"/>
              <a:t>. Eğitim -Öğretim Planlama </a:t>
            </a:r>
          </a:p>
          <a:p>
            <a:pPr marL="0" indent="0">
              <a:buNone/>
            </a:pPr>
            <a:r>
              <a:rPr lang="tr-TR" dirty="0" smtClean="0"/>
              <a:t>2. </a:t>
            </a:r>
            <a:r>
              <a:rPr lang="tr-TR" dirty="0"/>
              <a:t>Araştırma </a:t>
            </a:r>
            <a:endParaRPr lang="tr-TR" dirty="0" smtClean="0"/>
          </a:p>
          <a:p>
            <a:pPr marL="0" indent="0">
              <a:buNone/>
            </a:pPr>
            <a:r>
              <a:rPr lang="tr-TR" dirty="0" smtClean="0"/>
              <a:t>3</a:t>
            </a:r>
            <a:r>
              <a:rPr lang="tr-TR" dirty="0"/>
              <a:t>. Öğrenciler </a:t>
            </a:r>
          </a:p>
          <a:p>
            <a:pPr marL="0" indent="0">
              <a:buNone/>
            </a:pPr>
            <a:r>
              <a:rPr lang="tr-TR" dirty="0"/>
              <a:t>4. Öğretim </a:t>
            </a:r>
            <a:r>
              <a:rPr lang="tr-TR" dirty="0" smtClean="0"/>
              <a:t>kadrosu</a:t>
            </a:r>
            <a:endParaRPr lang="tr-TR" dirty="0"/>
          </a:p>
          <a:p>
            <a:pPr marL="0" indent="0">
              <a:buNone/>
            </a:pPr>
            <a:r>
              <a:rPr lang="tr-TR" dirty="0"/>
              <a:t>5. Fiziksel İmkanlar </a:t>
            </a:r>
            <a:endParaRPr lang="tr-TR" dirty="0" smtClean="0"/>
          </a:p>
          <a:p>
            <a:pPr marL="0" indent="0">
              <a:buNone/>
            </a:pPr>
            <a:r>
              <a:rPr lang="tr-TR" dirty="0" smtClean="0"/>
              <a:t>6</a:t>
            </a:r>
            <a:r>
              <a:rPr lang="tr-TR" dirty="0"/>
              <a:t>. Kurumsal </a:t>
            </a:r>
            <a:r>
              <a:rPr lang="tr-TR" dirty="0" smtClean="0"/>
              <a:t>Destek</a:t>
            </a:r>
          </a:p>
          <a:p>
            <a:pPr marL="0" indent="0">
              <a:buNone/>
            </a:pPr>
            <a:r>
              <a:rPr lang="tr-TR" dirty="0" smtClean="0"/>
              <a:t>7.  </a:t>
            </a:r>
            <a:r>
              <a:rPr lang="tr-TR" dirty="0"/>
              <a:t>Karar Alma Süreçleri </a:t>
            </a:r>
            <a:endParaRPr lang="tr-TR" dirty="0" smtClean="0"/>
          </a:p>
          <a:p>
            <a:pPr marL="0" indent="0">
              <a:buNone/>
            </a:pPr>
            <a:r>
              <a:rPr lang="tr-TR" dirty="0" smtClean="0"/>
              <a:t>8</a:t>
            </a:r>
            <a:r>
              <a:rPr lang="tr-TR" dirty="0"/>
              <a:t>. Sürekli İyileştirme </a:t>
            </a:r>
            <a:r>
              <a:rPr lang="tr-TR" dirty="0" smtClean="0"/>
              <a:t>Planları</a:t>
            </a:r>
            <a:endParaRPr lang="tr-TR"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88640"/>
            <a:ext cx="1944216"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98162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Macintosh HD:Users:grafiker:Desktop:LOGOLAR:yeni logolar:gedik_logo_tr.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1720" y="692696"/>
            <a:ext cx="4320480" cy="1800200"/>
          </a:xfrm>
          <a:prstGeom prst="rect">
            <a:avLst/>
          </a:prstGeom>
          <a:noFill/>
          <a:ln>
            <a:noFill/>
          </a:ln>
        </p:spPr>
      </p:pic>
      <p:sp>
        <p:nvSpPr>
          <p:cNvPr id="7" name="Metin kutusu 6"/>
          <p:cNvSpPr txBox="1"/>
          <p:nvPr/>
        </p:nvSpPr>
        <p:spPr>
          <a:xfrm>
            <a:off x="899592" y="2708920"/>
            <a:ext cx="7488832" cy="360098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endParaRPr lang="tr-TR" sz="3200" b="1" dirty="0" smtClean="0"/>
          </a:p>
          <a:p>
            <a:pPr algn="ctr"/>
            <a:r>
              <a:rPr lang="tr-TR" sz="3200" b="1" dirty="0" smtClean="0"/>
              <a:t>ÜNİVERSİTEMİZDE KALİTE ÇALIŞMALARI</a:t>
            </a:r>
          </a:p>
          <a:p>
            <a:endParaRPr lang="tr-TR" sz="3200" b="1" dirty="0" smtClean="0"/>
          </a:p>
          <a:p>
            <a:pPr marL="342900" indent="-342900">
              <a:buFont typeface="Arial" panose="020B0604020202020204" pitchFamily="34" charset="0"/>
              <a:buChar char="•"/>
            </a:pPr>
            <a:r>
              <a:rPr lang="tr-TR" sz="3200" dirty="0" smtClean="0"/>
              <a:t>Kurumsal İç/Dış Değerlendirme </a:t>
            </a:r>
          </a:p>
          <a:p>
            <a:pPr marL="342900" indent="-342900">
              <a:buFont typeface="Arial" panose="020B0604020202020204" pitchFamily="34" charset="0"/>
              <a:buChar char="•"/>
            </a:pPr>
            <a:r>
              <a:rPr lang="tr-TR" sz="3200" dirty="0" smtClean="0"/>
              <a:t>Stratejik Plan Hazırlanması (2019-2023)</a:t>
            </a:r>
          </a:p>
          <a:p>
            <a:pPr marL="342900" indent="-342900">
              <a:buFont typeface="Arial" panose="020B0604020202020204" pitchFamily="34" charset="0"/>
              <a:buChar char="•"/>
            </a:pPr>
            <a:r>
              <a:rPr lang="tr-TR" sz="3200" dirty="0" smtClean="0"/>
              <a:t>Akreditasyon</a:t>
            </a:r>
          </a:p>
          <a:p>
            <a:endParaRPr lang="tr-TR" dirty="0"/>
          </a:p>
          <a:p>
            <a:endParaRPr lang="tr-TR" dirty="0"/>
          </a:p>
        </p:txBody>
      </p:sp>
    </p:spTree>
    <p:extLst>
      <p:ext uri="{BB962C8B-B14F-4D97-AF65-F5344CB8AC3E}">
        <p14:creationId xmlns:p14="http://schemas.microsoft.com/office/powerpoint/2010/main" val="28696441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755576" y="1628800"/>
            <a:ext cx="7632848" cy="4824536"/>
          </a:xfrm>
        </p:spPr>
        <p:style>
          <a:lnRef idx="2">
            <a:schemeClr val="accent2"/>
          </a:lnRef>
          <a:fillRef idx="1">
            <a:schemeClr val="lt1"/>
          </a:fillRef>
          <a:effectRef idx="0">
            <a:schemeClr val="accent2"/>
          </a:effectRef>
          <a:fontRef idx="minor">
            <a:schemeClr val="dk1"/>
          </a:fontRef>
        </p:style>
        <p:txBody>
          <a:bodyPr>
            <a:noAutofit/>
          </a:bodyPr>
          <a:lstStyle/>
          <a:p>
            <a:r>
              <a:rPr lang="tr-TR" sz="2400" dirty="0"/>
              <a:t>Kalite çalışmalarına Üniversitemiz Web sayfasında “Kalite Yönetimi” sekmesinden erişilebilir.</a:t>
            </a:r>
            <a:br>
              <a:rPr lang="tr-TR" sz="2400" dirty="0"/>
            </a:br>
            <a:r>
              <a:rPr lang="tr-TR" sz="2400" dirty="0"/>
              <a:t>Kaliteye ilişkin bilgi/belge ve süreçler geliştirildikçe bu sayfaya </a:t>
            </a:r>
            <a:r>
              <a:rPr lang="tr-TR" sz="2400" dirty="0" smtClean="0"/>
              <a:t>eklenmektedir.</a:t>
            </a:r>
            <a:br>
              <a:rPr lang="tr-TR" sz="2400" dirty="0" smtClean="0"/>
            </a:br>
            <a:r>
              <a:rPr lang="tr-TR" sz="2400" dirty="0"/>
              <a:t/>
            </a:r>
            <a:br>
              <a:rPr lang="tr-TR" sz="2400" dirty="0"/>
            </a:br>
            <a:r>
              <a:rPr lang="tr-TR" sz="2400" dirty="0"/>
              <a:t>(</a:t>
            </a:r>
            <a:r>
              <a:rPr lang="tr-TR" sz="2400" b="1" dirty="0">
                <a:hlinkClick r:id="rId2"/>
              </a:rPr>
              <a:t>http://www.gedik.edu.tr/universitemiz/kurumsal/kalite-yonetimi</a:t>
            </a:r>
            <a:r>
              <a:rPr lang="tr-TR" sz="2400" b="1" dirty="0" smtClean="0">
                <a:hlinkClick r:id="rId2"/>
              </a:rPr>
              <a:t>/</a:t>
            </a:r>
            <a:r>
              <a:rPr lang="tr-TR" sz="2400" b="1" dirty="0" smtClean="0"/>
              <a:t> </a:t>
            </a:r>
            <a:r>
              <a:rPr lang="tr-TR" sz="2400" dirty="0" smtClean="0"/>
              <a:t>)</a:t>
            </a:r>
            <a:r>
              <a:rPr lang="tr-TR" sz="2400" dirty="0" smtClean="0"/>
              <a:t/>
            </a:r>
            <a:br>
              <a:rPr lang="tr-TR" sz="2400" dirty="0" smtClean="0"/>
            </a:br>
            <a:r>
              <a:rPr lang="tr-TR" sz="2400" dirty="0"/>
              <a:t/>
            </a:r>
            <a:br>
              <a:rPr lang="tr-TR" sz="2400" dirty="0"/>
            </a:br>
            <a:r>
              <a:rPr lang="tr-TR" sz="2400" dirty="0"/>
              <a:t>Üniversitemiz henüz Yükseköğretim Kalite Kurulu tarafından değerlendirilmemiştir. Kurumumuz</a:t>
            </a:r>
            <a:br>
              <a:rPr lang="tr-TR" sz="2400" dirty="0"/>
            </a:br>
            <a:r>
              <a:rPr lang="tr-TR" sz="2400" dirty="0"/>
              <a:t>tarafından bildirilen dış </a:t>
            </a:r>
            <a:r>
              <a:rPr lang="tr-TR" sz="2400" dirty="0" smtClean="0"/>
              <a:t>denetim tarihi </a:t>
            </a:r>
            <a:r>
              <a:rPr lang="tr-TR" sz="2400" b="1" dirty="0" smtClean="0"/>
              <a:t>2019</a:t>
            </a:r>
            <a:r>
              <a:rPr lang="tr-TR" sz="2400" dirty="0" smtClean="0"/>
              <a:t> </a:t>
            </a:r>
            <a:r>
              <a:rPr lang="tr-TR" sz="2400" dirty="0"/>
              <a:t>yılıdır.</a:t>
            </a: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88640"/>
            <a:ext cx="2248886" cy="10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01135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83568" y="1772816"/>
            <a:ext cx="7772400" cy="4680520"/>
          </a:xfrm>
        </p:spPr>
        <p:style>
          <a:lnRef idx="2">
            <a:schemeClr val="accent2"/>
          </a:lnRef>
          <a:fillRef idx="1">
            <a:schemeClr val="lt1"/>
          </a:fillRef>
          <a:effectRef idx="0">
            <a:schemeClr val="accent2"/>
          </a:effectRef>
          <a:fontRef idx="minor">
            <a:schemeClr val="dk1"/>
          </a:fontRef>
        </p:style>
        <p:txBody>
          <a:bodyPr>
            <a:noAutofit/>
          </a:bodyPr>
          <a:lstStyle/>
          <a:p>
            <a:r>
              <a:rPr lang="tr-TR" sz="2400" dirty="0"/>
              <a:t/>
            </a:r>
            <a:br>
              <a:rPr lang="tr-TR" sz="2400" dirty="0"/>
            </a:br>
            <a:r>
              <a:rPr lang="tr-TR" sz="2400" dirty="0" smtClean="0"/>
              <a:t>Kalite </a:t>
            </a:r>
            <a:r>
              <a:rPr lang="tr-TR" sz="2400" dirty="0"/>
              <a:t>güvence sisteminin oluşturulması ve bu süreçlerin detaylandırılarak uygulamaya alınmasına</a:t>
            </a:r>
            <a:br>
              <a:rPr lang="tr-TR" sz="2400" dirty="0"/>
            </a:br>
            <a:r>
              <a:rPr lang="tr-TR" sz="2400" dirty="0"/>
              <a:t>yönelik çalışmalar devam </a:t>
            </a:r>
            <a:r>
              <a:rPr lang="tr-TR" sz="2400" dirty="0" smtClean="0"/>
              <a:t>etmektedir. </a:t>
            </a:r>
            <a:br>
              <a:rPr lang="tr-TR" sz="2400" dirty="0" smtClean="0"/>
            </a:br>
            <a:r>
              <a:rPr lang="tr-TR" sz="2400" dirty="0" smtClean="0"/>
              <a:t/>
            </a:r>
            <a:br>
              <a:rPr lang="tr-TR" sz="2400" dirty="0" smtClean="0"/>
            </a:br>
            <a:r>
              <a:rPr lang="tr-TR" sz="2400" dirty="0" smtClean="0"/>
              <a:t>Bu </a:t>
            </a:r>
            <a:r>
              <a:rPr lang="tr-TR" sz="2400" dirty="0"/>
              <a:t>kapsamda Kalite Komisyonu tarafından</a:t>
            </a:r>
            <a:br>
              <a:rPr lang="tr-TR" sz="2400" dirty="0"/>
            </a:br>
            <a:r>
              <a:rPr lang="tr-TR" sz="2400" dirty="0"/>
              <a:t>Fakülte/Müdürlük/Yüksekokullar seviyesinde öğretim elemanları, idari personel ve öğrencilere</a:t>
            </a:r>
            <a:br>
              <a:rPr lang="tr-TR" sz="2400" dirty="0"/>
            </a:br>
            <a:r>
              <a:rPr lang="tr-TR" sz="2400" dirty="0"/>
              <a:t>yönelik düzenli olarak kalite farkındalık </a:t>
            </a:r>
            <a:r>
              <a:rPr lang="tr-TR" sz="2400" dirty="0" smtClean="0"/>
              <a:t>ve bilgilendirme seminerleri sürdürülecektir.</a:t>
            </a:r>
            <a:r>
              <a:rPr lang="tr-TR" sz="2400" dirty="0"/>
              <a:t/>
            </a:r>
            <a:br>
              <a:rPr lang="tr-TR" sz="2400" dirty="0"/>
            </a:br>
            <a:endParaRPr lang="tr-TR" sz="2400"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19" y="188640"/>
            <a:ext cx="2262271"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84204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1268760"/>
            <a:ext cx="8280920" cy="5184576"/>
          </a:xfrm>
        </p:spPr>
        <p:style>
          <a:lnRef idx="2">
            <a:schemeClr val="accent2"/>
          </a:lnRef>
          <a:fillRef idx="1">
            <a:schemeClr val="lt1"/>
          </a:fillRef>
          <a:effectRef idx="0">
            <a:schemeClr val="accent2"/>
          </a:effectRef>
          <a:fontRef idx="minor">
            <a:schemeClr val="dk1"/>
          </a:fontRef>
        </p:style>
        <p:txBody>
          <a:bodyPr>
            <a:normAutofit fontScale="92500" lnSpcReduction="20000"/>
          </a:bodyPr>
          <a:lstStyle/>
          <a:p>
            <a:pPr marL="0" indent="0" algn="ctr">
              <a:buNone/>
            </a:pPr>
            <a:r>
              <a:rPr lang="tr-TR" b="1" dirty="0" smtClean="0"/>
              <a:t>KATILIMCILIK</a:t>
            </a:r>
          </a:p>
          <a:p>
            <a:pPr marL="0" indent="0" algn="ctr">
              <a:buNone/>
            </a:pPr>
            <a:endParaRPr lang="tr-TR" sz="1800" b="1" dirty="0" smtClean="0"/>
          </a:p>
          <a:p>
            <a:pPr algn="just"/>
            <a:r>
              <a:rPr lang="tr-TR" sz="2900" dirty="0" smtClean="0"/>
              <a:t>Üniversitemizdeki </a:t>
            </a:r>
            <a:r>
              <a:rPr lang="tr-TR" sz="2900" dirty="0" smtClean="0"/>
              <a:t>Kalite süreçlerine tüm üniversite çalışanlarımızın aktif katılımı beklenmektedir</a:t>
            </a:r>
            <a:r>
              <a:rPr lang="tr-TR" sz="2900" dirty="0" smtClean="0"/>
              <a:t>.</a:t>
            </a:r>
          </a:p>
          <a:p>
            <a:pPr algn="just"/>
            <a:endParaRPr lang="tr-TR" sz="1200" dirty="0" smtClean="0"/>
          </a:p>
          <a:p>
            <a:pPr algn="just"/>
            <a:r>
              <a:rPr lang="tr-TR" sz="2900" dirty="0" smtClean="0"/>
              <a:t>Kalite sistemlerinin kurulması ve </a:t>
            </a:r>
            <a:r>
              <a:rPr lang="tr-TR" sz="2900" b="1" dirty="0" smtClean="0"/>
              <a:t>sürdürülebilmesi </a:t>
            </a:r>
            <a:r>
              <a:rPr lang="tr-TR" sz="2900" dirty="0" smtClean="0"/>
              <a:t>için katılımcılık önemlidir</a:t>
            </a:r>
            <a:r>
              <a:rPr lang="tr-TR" sz="2900" dirty="0" smtClean="0"/>
              <a:t>.</a:t>
            </a:r>
          </a:p>
          <a:p>
            <a:pPr algn="just"/>
            <a:endParaRPr lang="tr-TR" sz="1300" dirty="0" smtClean="0"/>
          </a:p>
          <a:p>
            <a:pPr algn="just"/>
            <a:r>
              <a:rPr lang="tr-TR" sz="2900" dirty="0" smtClean="0"/>
              <a:t>Yükseköğretimde kalite sistemleri ile eğitim-öğretimde kalitenin yükseltilmesi,  eğitim-öğretim süreçlerinin yönetimini ve izlenebilirliğin kolaylaştırılmasını amaçlanmaktadır.    </a:t>
            </a:r>
            <a:endParaRPr lang="tr-TR" sz="2900" dirty="0" smtClean="0"/>
          </a:p>
          <a:p>
            <a:pPr algn="just"/>
            <a:endParaRPr lang="tr-TR" sz="1200" dirty="0" smtClean="0"/>
          </a:p>
          <a:p>
            <a:pPr algn="just"/>
            <a:r>
              <a:rPr lang="tr-TR" sz="2900" dirty="0" smtClean="0"/>
              <a:t>Öğrenci odaklı olan sistem, öğrenciye nitelikli bilgi ve beceri kazandırmayı hedeflemektedir. </a:t>
            </a:r>
            <a:endParaRPr lang="tr-TR" sz="2900"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21466"/>
            <a:ext cx="2232248" cy="1003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53396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625" y="41763"/>
            <a:ext cx="8928992" cy="6796136"/>
          </a:xfrm>
          <a:prstGeom prst="rect">
            <a:avLst/>
          </a:prstGeom>
          <a:ln/>
          <a:extLst/>
        </p:spPr>
        <p:style>
          <a:lnRef idx="2">
            <a:schemeClr val="accent2"/>
          </a:lnRef>
          <a:fillRef idx="1">
            <a:schemeClr val="lt1"/>
          </a:fillRef>
          <a:effectRef idx="0">
            <a:schemeClr val="accent2"/>
          </a:effectRef>
          <a:fontRef idx="minor">
            <a:schemeClr val="dk1"/>
          </a:fontRef>
        </p:style>
      </p:pic>
    </p:spTree>
    <p:extLst>
      <p:ext uri="{BB962C8B-B14F-4D97-AF65-F5344CB8AC3E}">
        <p14:creationId xmlns:p14="http://schemas.microsoft.com/office/powerpoint/2010/main" val="9149881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32574"/>
            <a:ext cx="9091317" cy="6780802"/>
          </a:xfrm>
          <a:prstGeom prst="rect">
            <a:avLst/>
          </a:prstGeom>
          <a:ln/>
          <a:extLst/>
        </p:spPr>
        <p:style>
          <a:lnRef idx="2">
            <a:schemeClr val="accent2"/>
          </a:lnRef>
          <a:fillRef idx="1">
            <a:schemeClr val="lt1"/>
          </a:fillRef>
          <a:effectRef idx="0">
            <a:schemeClr val="accent2"/>
          </a:effectRef>
          <a:fontRef idx="minor">
            <a:schemeClr val="dk1"/>
          </a:fontRef>
        </p:style>
      </p:pic>
    </p:spTree>
    <p:extLst>
      <p:ext uri="{BB962C8B-B14F-4D97-AF65-F5344CB8AC3E}">
        <p14:creationId xmlns:p14="http://schemas.microsoft.com/office/powerpoint/2010/main" val="3500020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3528" y="980728"/>
            <a:ext cx="8496944" cy="4525963"/>
          </a:xfrm>
        </p:spPr>
        <p:txBody>
          <a:bodyPr>
            <a:normAutofit/>
          </a:bodyPr>
          <a:lstStyle/>
          <a:p>
            <a:pPr marL="0" indent="0" algn="ctr">
              <a:buNone/>
            </a:pPr>
            <a:r>
              <a:rPr lang="tr-TR" dirty="0" smtClean="0"/>
              <a:t>	</a:t>
            </a:r>
          </a:p>
          <a:p>
            <a:pPr marL="0" indent="0" algn="ctr">
              <a:buNone/>
            </a:pPr>
            <a:endParaRPr lang="tr-TR" sz="4000" dirty="0">
              <a:latin typeface="Brush Script MT" panose="03060802040406070304" pitchFamily="66" charset="0"/>
            </a:endParaRPr>
          </a:p>
          <a:p>
            <a:pPr marL="0" indent="0" algn="ctr">
              <a:buNone/>
            </a:pPr>
            <a:r>
              <a:rPr lang="tr-TR" sz="4800" b="1" dirty="0" err="1" smtClean="0">
                <a:latin typeface="Brush Script MT" panose="03060802040406070304" pitchFamily="66" charset="0"/>
              </a:rPr>
              <a:t>Te</a:t>
            </a:r>
            <a:r>
              <a:rPr lang="tr-TR" sz="4800" b="1" dirty="0" err="1">
                <a:latin typeface="Brush Script MT" panose="03060802040406070304" pitchFamily="66" charset="0"/>
              </a:rPr>
              <a:t>s</a:t>
            </a:r>
            <a:r>
              <a:rPr lang="tr-TR" sz="4800" b="1" dirty="0" err="1" smtClean="0">
                <a:latin typeface="Brush Script MT" panose="03060802040406070304" pitchFamily="66" charset="0"/>
              </a:rPr>
              <a:t>ekkür</a:t>
            </a:r>
            <a:r>
              <a:rPr lang="tr-TR" sz="4800" b="1" dirty="0" smtClean="0">
                <a:latin typeface="Brush Script MT" panose="03060802040406070304" pitchFamily="66" charset="0"/>
              </a:rPr>
              <a:t> </a:t>
            </a:r>
            <a:r>
              <a:rPr lang="tr-TR" sz="4800" b="1" dirty="0" smtClean="0">
                <a:latin typeface="Brush Script MT" panose="03060802040406070304" pitchFamily="66" charset="0"/>
              </a:rPr>
              <a:t>Ederim…</a:t>
            </a:r>
          </a:p>
          <a:p>
            <a:pPr marL="0" indent="0" algn="ctr">
              <a:buNone/>
            </a:pPr>
            <a:endParaRPr lang="tr-TR" sz="4800" b="1" dirty="0">
              <a:latin typeface="Brush Script MT" panose="03060802040406070304" pitchFamily="66" charset="0"/>
            </a:endParaRPr>
          </a:p>
        </p:txBody>
      </p:sp>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5816" y="3284984"/>
            <a:ext cx="2880320" cy="1224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82698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274638"/>
            <a:ext cx="8686800" cy="1143000"/>
          </a:xfrm>
        </p:spPr>
        <p:txBody>
          <a:bodyPr/>
          <a:lstStyle/>
          <a:p>
            <a:r>
              <a:rPr lang="tr-TR" b="1" dirty="0" smtClean="0"/>
              <a:t>      </a:t>
            </a:r>
            <a:endParaRPr lang="tr-TR" b="1" dirty="0"/>
          </a:p>
        </p:txBody>
      </p:sp>
      <p:sp>
        <p:nvSpPr>
          <p:cNvPr id="3" name="İçerik Yer Tutucusu 2"/>
          <p:cNvSpPr>
            <a:spLocks noGrp="1"/>
          </p:cNvSpPr>
          <p:nvPr>
            <p:ph idx="1"/>
          </p:nvPr>
        </p:nvSpPr>
        <p:spPr>
          <a:xfrm>
            <a:off x="457200" y="1196752"/>
            <a:ext cx="8229600" cy="5256584"/>
          </a:xfrm>
        </p:spPr>
        <p:style>
          <a:lnRef idx="2">
            <a:schemeClr val="accent2"/>
          </a:lnRef>
          <a:fillRef idx="1">
            <a:schemeClr val="lt1"/>
          </a:fillRef>
          <a:effectRef idx="0">
            <a:schemeClr val="accent2"/>
          </a:effectRef>
          <a:fontRef idx="minor">
            <a:schemeClr val="dk1"/>
          </a:fontRef>
        </p:style>
        <p:txBody>
          <a:bodyPr>
            <a:normAutofit fontScale="85000" lnSpcReduction="20000"/>
          </a:bodyPr>
          <a:lstStyle/>
          <a:p>
            <a:pPr marL="0" indent="0">
              <a:buNone/>
            </a:pPr>
            <a:r>
              <a:rPr lang="tr-TR" b="1" dirty="0" smtClean="0"/>
              <a:t>		      </a:t>
            </a:r>
            <a:r>
              <a:rPr lang="tr-TR" sz="3500" b="1" dirty="0" smtClean="0"/>
              <a:t>İÇ/DIŞ DEĞERLENDİRME</a:t>
            </a:r>
          </a:p>
          <a:p>
            <a:pPr marL="0" indent="0">
              <a:buNone/>
            </a:pPr>
            <a:endParaRPr lang="tr-TR" b="1" dirty="0" smtClean="0"/>
          </a:p>
          <a:p>
            <a:pPr algn="just"/>
            <a:r>
              <a:rPr lang="tr-TR" b="1" dirty="0" smtClean="0"/>
              <a:t>İç </a:t>
            </a:r>
            <a:r>
              <a:rPr lang="tr-TR" b="1" dirty="0"/>
              <a:t>Değerlendirme</a:t>
            </a:r>
            <a:r>
              <a:rPr lang="tr-TR" dirty="0"/>
              <a:t>: Bir yükseköğretim kurumunun, eğitim-öğretim ve araştırma faaliyetleri ile </a:t>
            </a:r>
            <a:r>
              <a:rPr lang="tr-TR" dirty="0" smtClean="0"/>
              <a:t>idari </a:t>
            </a:r>
            <a:r>
              <a:rPr lang="tr-TR" dirty="0"/>
              <a:t>hizmetlerinin kalitesinin ve kurumsal kalite geliştirme çalışmalarının, senato tarafından kurulan komisyonlar </a:t>
            </a:r>
            <a:r>
              <a:rPr lang="tr-TR" dirty="0" smtClean="0"/>
              <a:t>tarafından değerlendirilmesidir. </a:t>
            </a:r>
            <a:endParaRPr lang="tr-TR" dirty="0"/>
          </a:p>
          <a:p>
            <a:pPr algn="just"/>
            <a:endParaRPr lang="tr-TR" dirty="0"/>
          </a:p>
          <a:p>
            <a:pPr algn="just"/>
            <a:r>
              <a:rPr lang="tr-TR" b="1" dirty="0" smtClean="0"/>
              <a:t>Dış </a:t>
            </a:r>
            <a:r>
              <a:rPr lang="tr-TR" b="1" dirty="0"/>
              <a:t>Değerlendirme</a:t>
            </a:r>
            <a:r>
              <a:rPr lang="tr-TR" dirty="0"/>
              <a:t>: Bir yükseköğretim kurumunun veya bir programının, eğitim-öğretim ve araştırma faaliyetleri ile </a:t>
            </a:r>
            <a:r>
              <a:rPr lang="tr-TR" dirty="0" smtClean="0"/>
              <a:t>idari </a:t>
            </a:r>
            <a:r>
              <a:rPr lang="tr-TR" dirty="0"/>
              <a:t>hizmetlerin kalitesini, Yükseköğretim Kalite Kurulu tarafından yetkilendirilen </a:t>
            </a:r>
            <a:r>
              <a:rPr lang="tr-TR" u="sng" dirty="0"/>
              <a:t>dış </a:t>
            </a:r>
            <a:r>
              <a:rPr lang="tr-TR" u="sng" dirty="0" smtClean="0"/>
              <a:t>değerlendiriciler </a:t>
            </a:r>
            <a:r>
              <a:rPr lang="tr-TR" dirty="0" smtClean="0"/>
              <a:t> </a:t>
            </a:r>
            <a:r>
              <a:rPr lang="tr-TR" dirty="0"/>
              <a:t>tarafından yürütülen dış değerlendirme </a:t>
            </a:r>
            <a:r>
              <a:rPr lang="tr-TR" dirty="0" smtClean="0"/>
              <a:t>sürecidir. </a:t>
            </a:r>
            <a:endParaRPr lang="tr-TR" dirty="0"/>
          </a:p>
          <a:p>
            <a:endParaRPr lang="tr-TR"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16632"/>
            <a:ext cx="1872208" cy="845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84903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196752"/>
            <a:ext cx="8229600" cy="5256584"/>
          </a:xfrm>
        </p:spPr>
        <p:style>
          <a:lnRef idx="2">
            <a:schemeClr val="accent2"/>
          </a:lnRef>
          <a:fillRef idx="1">
            <a:schemeClr val="lt1"/>
          </a:fillRef>
          <a:effectRef idx="0">
            <a:schemeClr val="accent2"/>
          </a:effectRef>
          <a:fontRef idx="minor">
            <a:schemeClr val="dk1"/>
          </a:fontRef>
        </p:style>
        <p:txBody>
          <a:bodyPr>
            <a:normAutofit fontScale="85000" lnSpcReduction="10000"/>
          </a:bodyPr>
          <a:lstStyle/>
          <a:p>
            <a:pPr marL="0" indent="0" algn="ctr">
              <a:buNone/>
            </a:pPr>
            <a:r>
              <a:rPr lang="tr-TR" sz="3500" b="1" dirty="0"/>
              <a:t>KURUMSAL STRATEJİK </a:t>
            </a:r>
            <a:r>
              <a:rPr lang="tr-TR" sz="3500" b="1" dirty="0" smtClean="0"/>
              <a:t>PLANLAMA</a:t>
            </a:r>
          </a:p>
          <a:p>
            <a:pPr marL="0" indent="0" algn="ctr">
              <a:buNone/>
            </a:pPr>
            <a:endParaRPr lang="tr-TR" sz="1600" b="1" dirty="0" smtClean="0"/>
          </a:p>
          <a:p>
            <a:pPr algn="just"/>
            <a:r>
              <a:rPr lang="tr-TR" dirty="0" smtClean="0"/>
              <a:t>Üniversitelerin </a:t>
            </a:r>
            <a:r>
              <a:rPr lang="tr-TR" dirty="0" smtClean="0"/>
              <a:t>belirlediği misyon, vizyon çerçevesinde rekabetçi bir kurum olabilmeleri için,  faaliyetlerini planlı bir şekilde yürütmesi önem taşır</a:t>
            </a:r>
            <a:r>
              <a:rPr lang="tr-TR" dirty="0" smtClean="0"/>
              <a:t>.</a:t>
            </a:r>
          </a:p>
          <a:p>
            <a:pPr algn="just"/>
            <a:endParaRPr lang="tr-TR" dirty="0" smtClean="0"/>
          </a:p>
          <a:p>
            <a:pPr algn="just"/>
            <a:r>
              <a:rPr lang="tr-TR" dirty="0" smtClean="0"/>
              <a:t>Üniversitelerde uygulanmakta olan stratejik yönetim süreci; orta ve uzun vadede odaklanılması gereken </a:t>
            </a:r>
            <a:r>
              <a:rPr lang="tr-TR" b="1" dirty="0" smtClean="0"/>
              <a:t>önceliklerin</a:t>
            </a:r>
            <a:r>
              <a:rPr lang="tr-TR" dirty="0" smtClean="0"/>
              <a:t> </a:t>
            </a:r>
            <a:r>
              <a:rPr lang="tr-TR" b="1" dirty="0" smtClean="0"/>
              <a:t>belirlenmesi</a:t>
            </a:r>
            <a:r>
              <a:rPr lang="tr-TR" dirty="0" smtClean="0"/>
              <a:t>, </a:t>
            </a:r>
            <a:r>
              <a:rPr lang="tr-TR" b="1" dirty="0" smtClean="0"/>
              <a:t>stratejik amaç ve hedefler</a:t>
            </a:r>
            <a:r>
              <a:rPr lang="tr-TR" dirty="0" smtClean="0"/>
              <a:t>; bunlara yönelik </a:t>
            </a:r>
            <a:r>
              <a:rPr lang="tr-TR" b="1" dirty="0" smtClean="0"/>
              <a:t>faaliyetler</a:t>
            </a:r>
            <a:r>
              <a:rPr lang="tr-TR" dirty="0" smtClean="0"/>
              <a:t>, </a:t>
            </a:r>
            <a:r>
              <a:rPr lang="tr-TR" b="1" dirty="0" smtClean="0"/>
              <a:t>kaynak kullanımı</a:t>
            </a:r>
            <a:r>
              <a:rPr lang="tr-TR" dirty="0" smtClean="0"/>
              <a:t>, </a:t>
            </a:r>
            <a:r>
              <a:rPr lang="tr-TR" b="1" dirty="0" smtClean="0"/>
              <a:t>performans kriterleri</a:t>
            </a:r>
            <a:r>
              <a:rPr lang="tr-TR" dirty="0" smtClean="0"/>
              <a:t> belirlenmesi; </a:t>
            </a:r>
            <a:r>
              <a:rPr lang="tr-TR" b="1" dirty="0" smtClean="0"/>
              <a:t>performans</a:t>
            </a:r>
            <a:r>
              <a:rPr lang="tr-TR" dirty="0" smtClean="0"/>
              <a:t> </a:t>
            </a:r>
            <a:r>
              <a:rPr lang="tr-TR" b="1" dirty="0" smtClean="0"/>
              <a:t>izlenmesi</a:t>
            </a:r>
            <a:r>
              <a:rPr lang="tr-TR" dirty="0" smtClean="0"/>
              <a:t> ve </a:t>
            </a:r>
            <a:r>
              <a:rPr lang="tr-TR" b="1" dirty="0" smtClean="0"/>
              <a:t>değerlendirilmesi</a:t>
            </a:r>
            <a:r>
              <a:rPr lang="tr-TR" dirty="0" smtClean="0"/>
              <a:t> konularını kapsar.</a:t>
            </a:r>
            <a:endParaRPr lang="tr-T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16631"/>
            <a:ext cx="1944216" cy="90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37745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196752"/>
            <a:ext cx="8229600" cy="5544616"/>
          </a:xfrm>
        </p:spPr>
        <p:style>
          <a:lnRef idx="2">
            <a:schemeClr val="accent2"/>
          </a:lnRef>
          <a:fillRef idx="1">
            <a:schemeClr val="lt1"/>
          </a:fillRef>
          <a:effectRef idx="0">
            <a:schemeClr val="accent2"/>
          </a:effectRef>
          <a:fontRef idx="minor">
            <a:schemeClr val="dk1"/>
          </a:fontRef>
        </p:style>
        <p:txBody>
          <a:bodyPr/>
          <a:lstStyle/>
          <a:p>
            <a:pPr marL="0" indent="0" algn="ctr">
              <a:buNone/>
            </a:pPr>
            <a:r>
              <a:rPr lang="tr-TR" b="1" dirty="0" smtClean="0"/>
              <a:t>AKREDİTASYON</a:t>
            </a:r>
          </a:p>
          <a:p>
            <a:pPr marL="0" indent="0" algn="ctr">
              <a:buNone/>
            </a:pPr>
            <a:endParaRPr lang="tr-TR" sz="1500" b="1" dirty="0" smtClean="0"/>
          </a:p>
          <a:p>
            <a:pPr algn="just"/>
            <a:r>
              <a:rPr lang="tr-TR" sz="2800" dirty="0" smtClean="0"/>
              <a:t>Bir </a:t>
            </a:r>
            <a:r>
              <a:rPr lang="tr-TR" sz="2800" dirty="0"/>
              <a:t>dış değerlendirici kurum tarafından belirli bir alanda önceden belirlenmiş, akademik </a:t>
            </a:r>
            <a:r>
              <a:rPr lang="tr-TR" sz="2800" b="1" dirty="0"/>
              <a:t>alana özgü standartların </a:t>
            </a:r>
            <a:r>
              <a:rPr lang="tr-TR" sz="2800" dirty="0"/>
              <a:t>bir yükseköğretim programı tarafından karşılanıp karşılanmadığını </a:t>
            </a:r>
            <a:r>
              <a:rPr lang="tr-TR" sz="2800" b="1" dirty="0"/>
              <a:t>ölçme</a:t>
            </a:r>
            <a:r>
              <a:rPr lang="tr-TR" sz="2800" dirty="0"/>
              <a:t>, </a:t>
            </a:r>
            <a:r>
              <a:rPr lang="tr-TR" sz="2800" b="1" dirty="0"/>
              <a:t>değerlendirme</a:t>
            </a:r>
            <a:r>
              <a:rPr lang="tr-TR" sz="2800" dirty="0"/>
              <a:t> ve </a:t>
            </a:r>
            <a:r>
              <a:rPr lang="tr-TR" sz="2800" b="1" dirty="0"/>
              <a:t>dış kalite güvence </a:t>
            </a:r>
            <a:r>
              <a:rPr lang="tr-TR" sz="2800" dirty="0" smtClean="0"/>
              <a:t>ve</a:t>
            </a:r>
            <a:r>
              <a:rPr lang="tr-TR" sz="2800" b="1" dirty="0" smtClean="0"/>
              <a:t> sertifikasyon </a:t>
            </a:r>
            <a:r>
              <a:rPr lang="tr-TR" sz="2800" dirty="0" smtClean="0"/>
              <a:t>sürecidir. </a:t>
            </a:r>
          </a:p>
          <a:p>
            <a:endParaRPr lang="tr-TR" dirty="0"/>
          </a:p>
          <a:p>
            <a:endParaRPr lang="tr-TR"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16632"/>
            <a:ext cx="2160240" cy="983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43809" y="4437112"/>
            <a:ext cx="3456384" cy="2232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512194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2492896"/>
            <a:ext cx="8229600" cy="3312368"/>
          </a:xfrm>
        </p:spPr>
        <p:style>
          <a:lnRef idx="2">
            <a:schemeClr val="accent2"/>
          </a:lnRef>
          <a:fillRef idx="1">
            <a:schemeClr val="lt1"/>
          </a:fillRef>
          <a:effectRef idx="0">
            <a:schemeClr val="accent2"/>
          </a:effectRef>
          <a:fontRef idx="minor">
            <a:schemeClr val="dk1"/>
          </a:fontRef>
        </p:style>
        <p:txBody>
          <a:bodyPr>
            <a:normAutofit/>
          </a:bodyPr>
          <a:lstStyle/>
          <a:p>
            <a:r>
              <a:rPr lang="tr-TR" sz="3000" dirty="0" smtClean="0"/>
              <a:t>Yükseköğretim Kalite Kurulu web sayfasına </a:t>
            </a:r>
            <a:br>
              <a:rPr lang="tr-TR" sz="3000" dirty="0" smtClean="0"/>
            </a:br>
            <a:r>
              <a:rPr lang="tr-TR" sz="3000" dirty="0" smtClean="0"/>
              <a:t/>
            </a:r>
            <a:br>
              <a:rPr lang="tr-TR" sz="3000" dirty="0" smtClean="0"/>
            </a:br>
            <a:r>
              <a:rPr lang="tr-TR" sz="3000" dirty="0" smtClean="0">
                <a:hlinkClick r:id="rId2"/>
              </a:rPr>
              <a:t>www.yokak.gov.tr</a:t>
            </a:r>
            <a:r>
              <a:rPr lang="tr-TR" sz="3000" dirty="0" smtClean="0"/>
              <a:t> </a:t>
            </a:r>
            <a:br>
              <a:rPr lang="tr-TR" sz="3000" dirty="0" smtClean="0"/>
            </a:br>
            <a:r>
              <a:rPr lang="tr-TR" sz="3000" dirty="0"/>
              <a:t/>
            </a:r>
            <a:br>
              <a:rPr lang="tr-TR" sz="3000" dirty="0"/>
            </a:br>
            <a:r>
              <a:rPr lang="tr-TR" sz="3000" dirty="0" smtClean="0"/>
              <a:t>adresinden ulaşılabilir.</a:t>
            </a:r>
            <a:endParaRPr lang="tr-TR" sz="3000" dirty="0"/>
          </a:p>
        </p:txBody>
      </p:sp>
      <p:sp>
        <p:nvSpPr>
          <p:cNvPr id="3" name="Metin kutusu 2"/>
          <p:cNvSpPr txBox="1"/>
          <p:nvPr/>
        </p:nvSpPr>
        <p:spPr>
          <a:xfrm>
            <a:off x="1547664" y="692696"/>
            <a:ext cx="5976665" cy="1077218"/>
          </a:xfrm>
          <a:prstGeom prst="rect">
            <a:avLst/>
          </a:prstGeom>
          <a:noFill/>
        </p:spPr>
        <p:txBody>
          <a:bodyPr wrap="square" rtlCol="0">
            <a:spAutoFit/>
          </a:bodyPr>
          <a:lstStyle/>
          <a:p>
            <a:pPr algn="ctr"/>
            <a:r>
              <a:rPr lang="tr-TR" sz="3200" b="1" dirty="0" smtClean="0"/>
              <a:t>YÜKSEKÖĞRETİM KALİTE KURULU (YÖKAK)</a:t>
            </a:r>
            <a:endParaRPr lang="tr-TR" sz="3200" b="1" dirty="0"/>
          </a:p>
        </p:txBody>
      </p:sp>
    </p:spTree>
    <p:extLst>
      <p:ext uri="{BB962C8B-B14F-4D97-AF65-F5344CB8AC3E}">
        <p14:creationId xmlns:p14="http://schemas.microsoft.com/office/powerpoint/2010/main" val="41164615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827584" y="1340768"/>
            <a:ext cx="7488832" cy="4824536"/>
          </a:xfrm>
        </p:spPr>
        <p:style>
          <a:lnRef idx="2">
            <a:schemeClr val="accent2"/>
          </a:lnRef>
          <a:fillRef idx="1">
            <a:schemeClr val="lt1"/>
          </a:fillRef>
          <a:effectRef idx="0">
            <a:schemeClr val="accent2"/>
          </a:effectRef>
          <a:fontRef idx="minor">
            <a:schemeClr val="dk1"/>
          </a:fontRef>
        </p:style>
        <p:txBody>
          <a:bodyPr>
            <a:noAutofit/>
          </a:bodyPr>
          <a:lstStyle/>
          <a:p>
            <a:r>
              <a:rPr lang="tr-TR" sz="2400" dirty="0" smtClean="0"/>
              <a:t>	</a:t>
            </a:r>
            <a:r>
              <a:rPr lang="tr-TR" sz="2200" dirty="0" smtClean="0"/>
              <a:t>Strateji Geliştirme </a:t>
            </a:r>
            <a:r>
              <a:rPr lang="tr-TR" sz="2200" dirty="0"/>
              <a:t>Daire Başkanlığı bünyesinde kalite güvence sistemini tesis etmek amacıyla iki </a:t>
            </a:r>
            <a:r>
              <a:rPr lang="tr-TR" sz="2200" dirty="0" smtClean="0"/>
              <a:t>alt birim</a:t>
            </a:r>
            <a:r>
              <a:rPr lang="tr-TR" sz="2200" dirty="0"/>
              <a:t> </a:t>
            </a:r>
            <a:r>
              <a:rPr lang="tr-TR" sz="2200" dirty="0" smtClean="0"/>
              <a:t>oluşturulmuştur. Bu birimler; </a:t>
            </a:r>
            <a:br>
              <a:rPr lang="tr-TR" sz="2200" dirty="0" smtClean="0"/>
            </a:br>
            <a:r>
              <a:rPr lang="tr-TR" sz="2200" dirty="0" smtClean="0"/>
              <a:t/>
            </a:r>
            <a:br>
              <a:rPr lang="tr-TR" sz="2200" dirty="0" smtClean="0"/>
            </a:br>
            <a:r>
              <a:rPr lang="tr-TR" sz="2200" dirty="0" smtClean="0"/>
              <a:t>* </a:t>
            </a:r>
            <a:r>
              <a:rPr lang="tr-TR" sz="2200" b="1" dirty="0" smtClean="0"/>
              <a:t>Kurumsal </a:t>
            </a:r>
            <a:r>
              <a:rPr lang="tr-TR" sz="2200" b="1" dirty="0"/>
              <a:t>Strateji Planlama Birimi </a:t>
            </a:r>
            <a:r>
              <a:rPr lang="tr-TR" sz="2200" dirty="0"/>
              <a:t>ve </a:t>
            </a:r>
            <a:r>
              <a:rPr lang="tr-TR" sz="2200" dirty="0" smtClean="0"/>
              <a:t/>
            </a:r>
            <a:br>
              <a:rPr lang="tr-TR" sz="2200" dirty="0" smtClean="0"/>
            </a:br>
            <a:r>
              <a:rPr lang="tr-TR" sz="2200" dirty="0" smtClean="0"/>
              <a:t>* </a:t>
            </a:r>
            <a:r>
              <a:rPr lang="tr-TR" sz="2200" b="1" dirty="0" smtClean="0"/>
              <a:t>Kalite Koordinasyon </a:t>
            </a:r>
            <a:r>
              <a:rPr lang="tr-TR" sz="2200" b="1" dirty="0" smtClean="0"/>
              <a:t>Birimi’</a:t>
            </a:r>
            <a:r>
              <a:rPr lang="tr-TR" sz="2200" dirty="0" smtClean="0"/>
              <a:t>nden </a:t>
            </a:r>
            <a:r>
              <a:rPr lang="tr-TR" sz="2200" dirty="0" smtClean="0"/>
              <a:t/>
            </a:r>
            <a:br>
              <a:rPr lang="tr-TR" sz="2200" dirty="0" smtClean="0"/>
            </a:br>
            <a:r>
              <a:rPr lang="tr-TR" sz="2200" dirty="0" smtClean="0"/>
              <a:t/>
            </a:r>
            <a:br>
              <a:rPr lang="tr-TR" sz="2200" dirty="0" smtClean="0"/>
            </a:br>
            <a:r>
              <a:rPr lang="tr-TR" sz="2200" dirty="0" smtClean="0"/>
              <a:t>oluşmaktadır.  Üniversitenin Stratejik </a:t>
            </a:r>
            <a:r>
              <a:rPr lang="tr-TR" sz="2200" dirty="0"/>
              <a:t>Planı ile </a:t>
            </a:r>
            <a:r>
              <a:rPr lang="tr-TR" sz="2200" dirty="0" smtClean="0"/>
              <a:t>Kalite Güvence </a:t>
            </a:r>
            <a:r>
              <a:rPr lang="tr-TR" sz="2200" dirty="0"/>
              <a:t>Sistemi koordineli bir şekilde </a:t>
            </a:r>
            <a:r>
              <a:rPr lang="tr-TR" sz="2200" dirty="0" smtClean="0"/>
              <a:t>üniversitemiz </a:t>
            </a:r>
            <a:r>
              <a:rPr lang="tr-TR" sz="2200" b="1" dirty="0" smtClean="0"/>
              <a:t>Strateji Geliştirme Daire Başkanlığı </a:t>
            </a:r>
            <a:r>
              <a:rPr lang="tr-TR" sz="2200" dirty="0"/>
              <a:t>bünyesinde </a:t>
            </a:r>
            <a:r>
              <a:rPr lang="tr-TR" sz="2200" dirty="0" smtClean="0"/>
              <a:t>yapılan  </a:t>
            </a:r>
            <a:r>
              <a:rPr lang="tr-TR" sz="2200" dirty="0"/>
              <a:t>çalışmalarla </a:t>
            </a:r>
            <a:r>
              <a:rPr lang="tr-TR" sz="2200" dirty="0" smtClean="0"/>
              <a:t>yürütülmektedir.</a:t>
            </a:r>
            <a:endParaRPr lang="tr-TR" sz="22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16632"/>
            <a:ext cx="2304256" cy="990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01299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43608" y="1412776"/>
            <a:ext cx="7272808" cy="4857403"/>
          </a:xfrm>
        </p:spPr>
        <p:style>
          <a:lnRef idx="2">
            <a:schemeClr val="accent2"/>
          </a:lnRef>
          <a:fillRef idx="1">
            <a:schemeClr val="lt1"/>
          </a:fillRef>
          <a:effectRef idx="0">
            <a:schemeClr val="accent2"/>
          </a:effectRef>
          <a:fontRef idx="minor">
            <a:schemeClr val="dk1"/>
          </a:fontRef>
        </p:style>
        <p:txBody>
          <a:bodyPr>
            <a:normAutofit/>
          </a:bodyPr>
          <a:lstStyle/>
          <a:p>
            <a:pPr marL="0" indent="0" algn="ctr">
              <a:buNone/>
            </a:pPr>
            <a:r>
              <a:rPr lang="tr-TR" b="1" dirty="0" smtClean="0"/>
              <a:t>ORGANİZASYON</a:t>
            </a:r>
          </a:p>
          <a:p>
            <a:pPr marL="0" indent="0" algn="ctr">
              <a:buNone/>
            </a:pPr>
            <a:endParaRPr lang="tr-TR" sz="1500" b="1" dirty="0" smtClean="0"/>
          </a:p>
          <a:p>
            <a:r>
              <a:rPr lang="tr-TR" dirty="0" smtClean="0"/>
              <a:t>Kalite </a:t>
            </a:r>
            <a:r>
              <a:rPr lang="tr-TR" dirty="0" smtClean="0"/>
              <a:t>Kurulu</a:t>
            </a:r>
          </a:p>
          <a:p>
            <a:r>
              <a:rPr lang="tr-TR" dirty="0" smtClean="0"/>
              <a:t>Kalite Komisyonu</a:t>
            </a:r>
          </a:p>
          <a:p>
            <a:r>
              <a:rPr lang="tr-TR" dirty="0" smtClean="0"/>
              <a:t>Stratejik Planlama Ekibi</a:t>
            </a:r>
          </a:p>
          <a:p>
            <a:endParaRPr lang="tr-TR" sz="2500" dirty="0" smtClean="0"/>
          </a:p>
          <a:p>
            <a:r>
              <a:rPr lang="tr-TR" dirty="0" smtClean="0">
                <a:solidFill>
                  <a:srgbClr val="FF0000"/>
                </a:solidFill>
              </a:rPr>
              <a:t>Akademik/İdari </a:t>
            </a:r>
            <a:r>
              <a:rPr lang="tr-TR" dirty="0" smtClean="0">
                <a:solidFill>
                  <a:srgbClr val="FF0000"/>
                </a:solidFill>
              </a:rPr>
              <a:t>Birim Kalite Komisyonu</a:t>
            </a:r>
          </a:p>
          <a:p>
            <a:r>
              <a:rPr lang="tr-TR" dirty="0" smtClean="0">
                <a:solidFill>
                  <a:srgbClr val="FF0000"/>
                </a:solidFill>
              </a:rPr>
              <a:t>Birim Kalite Temsilcileri</a:t>
            </a:r>
            <a:endParaRPr lang="tr-TR" dirty="0">
              <a:solidFill>
                <a:srgbClr val="FF0000"/>
              </a:solidFill>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88640"/>
            <a:ext cx="208823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07237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463848"/>
            <a:ext cx="8229600" cy="1143000"/>
          </a:xfrm>
        </p:spPr>
        <p:txBody>
          <a:bodyPr/>
          <a:lstStyle/>
          <a:p>
            <a:r>
              <a:rPr lang="tr-TR" dirty="0" smtClean="0"/>
              <a:t>ORGANİZASYON</a:t>
            </a:r>
            <a:endParaRPr lang="tr-TR" dirty="0"/>
          </a:p>
        </p:txBody>
      </p:sp>
      <p:sp>
        <p:nvSpPr>
          <p:cNvPr id="3" name="İçerik Yer Tutucusu 2"/>
          <p:cNvSpPr>
            <a:spLocks noGrp="1"/>
          </p:cNvSpPr>
          <p:nvPr>
            <p:ph idx="1"/>
          </p:nvPr>
        </p:nvSpPr>
        <p:spPr>
          <a:xfrm>
            <a:off x="988913" y="1686700"/>
            <a:ext cx="7471519" cy="4525963"/>
          </a:xfrm>
        </p:spPr>
        <p:style>
          <a:lnRef idx="2">
            <a:schemeClr val="accent2"/>
          </a:lnRef>
          <a:fillRef idx="1">
            <a:schemeClr val="lt1"/>
          </a:fillRef>
          <a:effectRef idx="0">
            <a:schemeClr val="accent2"/>
          </a:effectRef>
          <a:fontRef idx="minor">
            <a:schemeClr val="dk1"/>
          </a:fontRef>
        </p:style>
        <p:txBody>
          <a:bodyPr>
            <a:normAutofit/>
          </a:bodyPr>
          <a:lstStyle/>
          <a:p>
            <a:endParaRPr lang="tr-TR" dirty="0" smtClean="0"/>
          </a:p>
          <a:p>
            <a:pPr marL="0" indent="0">
              <a:buNone/>
            </a:pPr>
            <a:r>
              <a:rPr lang="tr-TR" dirty="0">
                <a:solidFill>
                  <a:srgbClr val="FF0000"/>
                </a:solidFill>
              </a:rPr>
              <a:t> </a:t>
            </a:r>
            <a:r>
              <a:rPr lang="tr-TR" dirty="0" smtClean="0">
                <a:solidFill>
                  <a:srgbClr val="FF0000"/>
                </a:solidFill>
              </a:rPr>
              <a:t>       </a:t>
            </a:r>
            <a:r>
              <a:rPr lang="tr-TR" b="1" dirty="0" smtClean="0">
                <a:solidFill>
                  <a:srgbClr val="FF0000"/>
                </a:solidFill>
              </a:rPr>
              <a:t>Akademik/İdari </a:t>
            </a:r>
            <a:r>
              <a:rPr lang="tr-TR" b="1" dirty="0" smtClean="0">
                <a:solidFill>
                  <a:srgbClr val="FF0000"/>
                </a:solidFill>
              </a:rPr>
              <a:t>Birim Kalite Komisyonu </a:t>
            </a:r>
          </a:p>
          <a:p>
            <a:pPr marL="0" indent="0" algn="ctr">
              <a:buNone/>
            </a:pPr>
            <a:r>
              <a:rPr lang="tr-TR" dirty="0" smtClean="0">
                <a:solidFill>
                  <a:srgbClr val="FF0000"/>
                </a:solidFill>
              </a:rPr>
              <a:t>(Fakülte, MYO, Daire Başkanlığı)</a:t>
            </a:r>
          </a:p>
          <a:p>
            <a:pPr marL="0" indent="0">
              <a:buNone/>
            </a:pPr>
            <a:r>
              <a:rPr lang="tr-TR" dirty="0" smtClean="0">
                <a:solidFill>
                  <a:srgbClr val="FF0000"/>
                </a:solidFill>
              </a:rPr>
              <a:t>	</a:t>
            </a:r>
          </a:p>
          <a:p>
            <a:pPr marL="0" indent="0">
              <a:buNone/>
            </a:pPr>
            <a:r>
              <a:rPr lang="tr-TR" dirty="0">
                <a:solidFill>
                  <a:srgbClr val="FF0000"/>
                </a:solidFill>
              </a:rPr>
              <a:t>	</a:t>
            </a:r>
            <a:endParaRPr lang="tr-TR" dirty="0" smtClean="0">
              <a:solidFill>
                <a:srgbClr val="FF0000"/>
              </a:solidFill>
            </a:endParaRPr>
          </a:p>
          <a:p>
            <a:pPr marL="0" indent="0" algn="ctr">
              <a:buNone/>
            </a:pPr>
            <a:r>
              <a:rPr lang="tr-TR" b="1" dirty="0" smtClean="0">
                <a:solidFill>
                  <a:srgbClr val="FF0000"/>
                </a:solidFill>
              </a:rPr>
              <a:t>Birim Kalite Temsilcileri (Bölüm, Birim)</a:t>
            </a:r>
            <a:endParaRPr lang="tr-TR" b="1" dirty="0">
              <a:solidFill>
                <a:srgbClr val="FF0000"/>
              </a:solidFill>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60648"/>
            <a:ext cx="2016224" cy="94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Düz Ok Bağlayıcısı 5"/>
          <p:cNvCxnSpPr/>
          <p:nvPr/>
        </p:nvCxnSpPr>
        <p:spPr>
          <a:xfrm flipV="1">
            <a:off x="2123728" y="3429720"/>
            <a:ext cx="792088" cy="103992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8" name="Düz Ok Bağlayıcısı 7"/>
          <p:cNvCxnSpPr/>
          <p:nvPr/>
        </p:nvCxnSpPr>
        <p:spPr>
          <a:xfrm flipV="1">
            <a:off x="4067944" y="3397908"/>
            <a:ext cx="0" cy="118322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9" name="Düz Ok Bağlayıcısı 8"/>
          <p:cNvCxnSpPr/>
          <p:nvPr/>
        </p:nvCxnSpPr>
        <p:spPr>
          <a:xfrm flipH="1" flipV="1">
            <a:off x="5364088" y="3397908"/>
            <a:ext cx="720080" cy="107173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61154727"/>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2213</TotalTime>
  <Words>235</Words>
  <Application>Microsoft Office PowerPoint</Application>
  <PresentationFormat>Ekran Gösterisi (4:3)</PresentationFormat>
  <Paragraphs>71</Paragraphs>
  <Slides>25</Slides>
  <Notes>2</Notes>
  <HiddenSlides>0</HiddenSlides>
  <MMClips>0</MMClips>
  <ScaleCrop>false</ScaleCrop>
  <HeadingPairs>
    <vt:vector size="4" baseType="variant">
      <vt:variant>
        <vt:lpstr>Tema</vt:lpstr>
      </vt:variant>
      <vt:variant>
        <vt:i4>1</vt:i4>
      </vt:variant>
      <vt:variant>
        <vt:lpstr>Slayt Başlıkları</vt:lpstr>
      </vt:variant>
      <vt:variant>
        <vt:i4>25</vt:i4>
      </vt:variant>
    </vt:vector>
  </HeadingPairs>
  <TitlesOfParts>
    <vt:vector size="26" baseType="lpstr">
      <vt:lpstr>Ofis Teması</vt:lpstr>
      <vt:lpstr>İSTANBUL GEDİK ÜNİVERSİTESİ  KALİTE  ÇALIŞMA SÜREÇLERİ</vt:lpstr>
      <vt:lpstr>PowerPoint Sunusu</vt:lpstr>
      <vt:lpstr>      </vt:lpstr>
      <vt:lpstr>PowerPoint Sunusu</vt:lpstr>
      <vt:lpstr>PowerPoint Sunusu</vt:lpstr>
      <vt:lpstr>Yükseköğretim Kalite Kurulu web sayfasına   www.yokak.gov.tr   adresinden ulaşılabilir.</vt:lpstr>
      <vt:lpstr> Strateji Geliştirme Daire Başkanlığı bünyesinde kalite güvence sistemini tesis etmek amacıyla iki alt birim oluşturulmuştur. Bu birimler;   * Kurumsal Strateji Planlama Birimi ve  * Kalite Koordinasyon Birimi’nden   oluşmaktadır.  Üniversitenin Stratejik Planı ile Kalite Güvence Sistemi koordineli bir şekilde üniversitemiz Strateji Geliştirme Daire Başkanlığı bünyesinde yapılan  çalışmalarla yürütülmektedir.</vt:lpstr>
      <vt:lpstr>PowerPoint Sunusu</vt:lpstr>
      <vt:lpstr>ORGANİZASYON</vt:lpstr>
      <vt:lpstr>PowerPoint Sunusu</vt:lpstr>
      <vt:lpstr>PowerPoint Sunusu</vt:lpstr>
      <vt:lpstr>PowerPoint Sunusu</vt:lpstr>
      <vt:lpstr>PowerPoint Sunusu</vt:lpstr>
      <vt:lpstr>PowerPoint Sunusu</vt:lpstr>
      <vt:lpstr>PowerPoint Sunusu</vt:lpstr>
      <vt:lpstr>    YAPILACAKLAR    Gedik Üniversitesi Stratejik Planı 2019-2023  hazırlanmaktadır. (Nisan 2019 teslim)   Gedik Üniversitesi İç Değerlendirme Raporu 2018 (2017 yılı raporu güncellenerek sunulacaktır. Mart 2019)  Üniversitemiz Dış Değerlendirmeye Girecektir.  (Dış Değerlendirme Raporu alacağız)     </vt:lpstr>
      <vt:lpstr>PowerPoint Sunusu</vt:lpstr>
      <vt:lpstr>YAPILACAKLAR    Kalite güvencesine sistemine  yönelik olarak mevzuat ve yönetimsel altyapı çalışmaları büyük oranda tamamlanmış olup, çalışmalar sürdürülmektedir.  Kalite ekipleri (Kurullar, komisyon, temsilci) oluşturulmuştur.  Dijitalleşme (Yönetim Bilgi Sistemi) ve fiziksel alt yapı imkanlarının geliştirilmesi  devam etmektedir.  Üniversitemiz hedeflerinin gerçekleştirilmesine yönelik olarak akademik ve idari birimlerin performans ölçütlerinin  tespit edilebilmesi için akademik ve idari personel ile toplantılar düzenlenecektir.</vt:lpstr>
      <vt:lpstr>          </vt:lpstr>
      <vt:lpstr>Kalite çalışmalarına Üniversitemiz Web sayfasında “Kalite Yönetimi” sekmesinden erişilebilir. Kaliteye ilişkin bilgi/belge ve süreçler geliştirildikçe bu sayfaya eklenmektedir.  (http://www.gedik.edu.tr/universitemiz/kurumsal/kalite-yonetimi/ )  Üniversitemiz henüz Yükseköğretim Kalite Kurulu tarafından değerlendirilmemiştir. Kurumumuz tarafından bildirilen dış denetim tarihi 2019 yılıdır.</vt:lpstr>
      <vt:lpstr> Kalite güvence sisteminin oluşturulması ve bu süreçlerin detaylandırılarak uygulamaya alınmasına yönelik çalışmalar devam etmektedir.   Bu kapsamda Kalite Komisyonu tarafından Fakülte/Müdürlük/Yüksekokullar seviyesinde öğretim elemanları, idari personel ve öğrencilere yönelik düzenli olarak kalite farkındalık ve bilgilendirme seminerleri sürdürülecektir. </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İSTANBUL GEDİK ÜNİVERSİTESİ  KALİTE  ÇALIŞMA SÜREÇLERİ</dc:title>
  <dc:creator>Nilgün Korkmaz</dc:creator>
  <cp:lastModifiedBy>Nilgün Korkmaz</cp:lastModifiedBy>
  <cp:revision>68</cp:revision>
  <cp:lastPrinted>2018-11-26T06:27:33Z</cp:lastPrinted>
  <dcterms:created xsi:type="dcterms:W3CDTF">2018-11-21T13:04:11Z</dcterms:created>
  <dcterms:modified xsi:type="dcterms:W3CDTF">2019-01-15T07:04:33Z</dcterms:modified>
</cp:coreProperties>
</file>