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71" r:id="rId4"/>
    <p:sldId id="273" r:id="rId5"/>
    <p:sldId id="267" r:id="rId6"/>
    <p:sldId id="268" r:id="rId7"/>
    <p:sldId id="276" r:id="rId8"/>
    <p:sldId id="293" r:id="rId9"/>
    <p:sldId id="295" r:id="rId10"/>
    <p:sldId id="281" r:id="rId11"/>
    <p:sldId id="282" r:id="rId12"/>
    <p:sldId id="301" r:id="rId13"/>
    <p:sldId id="283" r:id="rId14"/>
    <p:sldId id="278" r:id="rId15"/>
    <p:sldId id="280" r:id="rId16"/>
    <p:sldId id="284" r:id="rId17"/>
    <p:sldId id="285" r:id="rId18"/>
    <p:sldId id="286" r:id="rId19"/>
    <p:sldId id="287" r:id="rId20"/>
    <p:sldId id="288" r:id="rId21"/>
    <p:sldId id="300" r:id="rId22"/>
    <p:sldId id="289" r:id="rId23"/>
    <p:sldId id="291" r:id="rId24"/>
    <p:sldId id="292" r:id="rId25"/>
    <p:sldId id="279" r:id="rId26"/>
    <p:sldId id="298" r:id="rId27"/>
    <p:sldId id="269" r:id="rId28"/>
    <p:sldId id="296" r:id="rId29"/>
    <p:sldId id="272" r:id="rId30"/>
    <p:sldId id="270" r:id="rId31"/>
    <p:sldId id="275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1FC3A73-E0DC-4175-AE8F-6FAF6EBC263D}">
          <p14:sldIdLst>
            <p14:sldId id="256"/>
          </p14:sldIdLst>
        </p14:section>
        <p14:section name="Başlıksız Bölüm" id="{98B35996-3DD6-46B8-85FE-2B52F16A3400}">
          <p14:sldIdLst>
            <p14:sldId id="258"/>
            <p14:sldId id="271"/>
            <p14:sldId id="273"/>
            <p14:sldId id="267"/>
            <p14:sldId id="268"/>
            <p14:sldId id="276"/>
            <p14:sldId id="293"/>
            <p14:sldId id="295"/>
            <p14:sldId id="281"/>
            <p14:sldId id="282"/>
            <p14:sldId id="301"/>
            <p14:sldId id="283"/>
            <p14:sldId id="278"/>
            <p14:sldId id="280"/>
            <p14:sldId id="284"/>
            <p14:sldId id="285"/>
            <p14:sldId id="286"/>
            <p14:sldId id="287"/>
            <p14:sldId id="288"/>
            <p14:sldId id="300"/>
            <p14:sldId id="289"/>
            <p14:sldId id="291"/>
            <p14:sldId id="292"/>
            <p14:sldId id="279"/>
            <p14:sldId id="298"/>
            <p14:sldId id="269"/>
            <p14:sldId id="296"/>
            <p14:sldId id="272"/>
            <p14:sldId id="270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27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524C9-D98D-45EC-B8EF-64EDA0167D9F}" type="datetimeFigureOut">
              <a:rPr lang="tr-TR" smtClean="0"/>
              <a:t>14.09.2022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A51B0-735B-41D5-9643-359A103E7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330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A51B0-735B-41D5-9643-359A103E7F0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883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A51B0-735B-41D5-9643-359A103E7F00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4083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emuldur\Desktop\Untitled-6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2" y="260649"/>
            <a:ext cx="7602594" cy="570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muldur\Desktop\ÇALIŞMALAR\Sunum Şablonları\Yeni klasör\b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6" y="-1107504"/>
            <a:ext cx="915848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emuldur\Desktop\beyaz logo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muldur\Desktop\ÇALIŞMALAR\Sunum Şablonları\Yeni klasör\b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6" y="-1107504"/>
            <a:ext cx="915848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emuldur\Desktop\beyaz logo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5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24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muldur\Desktop\beyaz logo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emuldur\Desktop\ÇALIŞMALAR\Sunum Şablonları\Yeni klasör\b-0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4224"/>
            <a:ext cx="915848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emuldur\Desktop\beyaz logo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894" y="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52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kitap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guzem@gedik.edu.t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demirhan\Desktop\HANDEGÜL D\GEDİK YENİ LOGO\logo-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62807"/>
            <a:ext cx="7272808" cy="314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476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15616" y="2132856"/>
            <a:ext cx="68407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İngilizce Hazırlık Programı’nda fotokopi (Korsan) kitap kullanmak hukuki açıdan kesinlikle yasaktır ve buna izin verilmeyecektir.</a:t>
            </a:r>
          </a:p>
          <a:p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Öğrencinin tespit edilen fotokopi (Korsan) kitap kullanımı ile ilgili karşılaşabileceği ağır hukuksal yaptırım ve cezalardan İstanbul Gedik Üniversitesi ve İngilizce Hazırlık Programı’nın hiçbir şekilde sorumluluğu yoktur, tamamıyla </a:t>
            </a:r>
            <a:r>
              <a:rPr lang="tr-TR" sz="2400" b="1" u="sng" dirty="0">
                <a:solidFill>
                  <a:srgbClr val="CC0099"/>
                </a:solidFill>
              </a:rPr>
              <a:t>bizzat öğrencinin kendisi </a:t>
            </a:r>
            <a:r>
              <a:rPr lang="tr-TR" sz="2400" dirty="0"/>
              <a:t>sorumludur.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1619672" y="143348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Kitaplar Hakkında</a:t>
            </a:r>
          </a:p>
        </p:txBody>
      </p:sp>
    </p:spTree>
    <p:extLst>
      <p:ext uri="{BB962C8B-B14F-4D97-AF65-F5344CB8AC3E}">
        <p14:creationId xmlns:p14="http://schemas.microsoft.com/office/powerpoint/2010/main" val="636358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75230" y="1484784"/>
            <a:ext cx="6696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Sınıflarda kullanılan ders materyallerinin </a:t>
            </a:r>
            <a:r>
              <a:rPr lang="tr-TR" sz="2400" b="1" u="sng" dirty="0">
                <a:solidFill>
                  <a:srgbClr val="CC0099"/>
                </a:solidFill>
              </a:rPr>
              <a:t>orijinal olması </a:t>
            </a:r>
            <a:r>
              <a:rPr lang="tr-TR" sz="2400" u="sng" dirty="0"/>
              <a:t>yasal uygulamalar </a:t>
            </a:r>
            <a:r>
              <a:rPr lang="tr-TR" sz="2400" dirty="0"/>
              <a:t>açısından önemlidir.</a:t>
            </a:r>
          </a:p>
          <a:p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Online  uygulamalar için  </a:t>
            </a:r>
            <a:r>
              <a:rPr lang="tr-TR" sz="2400" b="1" u="sng" dirty="0">
                <a:solidFill>
                  <a:srgbClr val="BB1590"/>
                </a:solidFill>
              </a:rPr>
              <a:t>ORİJİNAL KİTAP </a:t>
            </a:r>
            <a:r>
              <a:rPr lang="tr-TR" sz="2400" dirty="0"/>
              <a:t>kullanılması gerekmektedir.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Kitap Satın Alma Linki:</a:t>
            </a:r>
          </a:p>
          <a:p>
            <a:endParaRPr lang="tr-TR" sz="2400" dirty="0"/>
          </a:p>
          <a:p>
            <a:pPr marL="0" lvl="1"/>
            <a:r>
              <a:rPr lang="tr-TR" sz="2400" u="sng" dirty="0"/>
              <a:t>https://www.edukitap.com/ </a:t>
            </a:r>
          </a:p>
          <a:p>
            <a:pPr marL="0" lvl="1"/>
            <a:endParaRPr lang="tr-TR" sz="2400" u="sng" dirty="0"/>
          </a:p>
          <a:p>
            <a:pPr marL="0" lvl="1"/>
            <a:endParaRPr lang="tr-TR" sz="2400" dirty="0"/>
          </a:p>
          <a:p>
            <a:r>
              <a:rPr lang="tr-TR" sz="2400" b="1" dirty="0">
                <a:solidFill>
                  <a:srgbClr val="FF0000"/>
                </a:solidFill>
              </a:rPr>
              <a:t>ÖNEMLİ: </a:t>
            </a:r>
            <a:r>
              <a:rPr lang="tr-TR" sz="2400" dirty="0"/>
              <a:t>Seviyenize uygun olan kitap setini alınız</a:t>
            </a:r>
            <a:r>
              <a:rPr lang="tr-TR" sz="2400" dirty="0">
                <a:sym typeface="Wingdings" panose="05000000000000000000" pitchFamily="2" charset="2"/>
              </a:rPr>
              <a:t>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61666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102F3561-B34C-3423-CAE0-401EC5E84BAE}"/>
              </a:ext>
            </a:extLst>
          </p:cNvPr>
          <p:cNvSpPr txBox="1"/>
          <p:nvPr/>
        </p:nvSpPr>
        <p:spPr>
          <a:xfrm>
            <a:off x="683568" y="1124744"/>
            <a:ext cx="799288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200" dirty="0"/>
              <a:t>1. Site giriş linki: </a:t>
            </a:r>
            <a:r>
              <a:rPr lang="tr-TR" sz="2200" dirty="0">
                <a:hlinkClick r:id="rId2"/>
              </a:rPr>
              <a:t>https://www.edukitap.com/</a:t>
            </a:r>
            <a:r>
              <a:rPr lang="tr-TR" sz="2200" dirty="0"/>
              <a:t>.</a:t>
            </a:r>
          </a:p>
          <a:p>
            <a:endParaRPr lang="tr-TR" sz="2200" dirty="0"/>
          </a:p>
          <a:p>
            <a:r>
              <a:rPr lang="tr-TR" sz="2200" dirty="0"/>
              <a:t>2. Tüm işlemler için Masaüstü bilgisayar ya da Tablet kullanılması önemlidir.</a:t>
            </a:r>
          </a:p>
          <a:p>
            <a:endParaRPr lang="tr-TR" sz="2200" dirty="0"/>
          </a:p>
          <a:p>
            <a:r>
              <a:rPr lang="tr-TR" sz="2200" dirty="0"/>
              <a:t>3. Giriş Panelinden Kayıt işleminin tamamlanması; </a:t>
            </a:r>
          </a:p>
          <a:p>
            <a:endParaRPr lang="tr-TR" sz="2200" dirty="0"/>
          </a:p>
          <a:p>
            <a:r>
              <a:rPr lang="tr-TR" sz="2200" dirty="0"/>
              <a:t>4. Kategori bölümünden Okulun seçilmesi;</a:t>
            </a:r>
          </a:p>
          <a:p>
            <a:endParaRPr lang="tr-TR" sz="2200" dirty="0"/>
          </a:p>
          <a:p>
            <a:r>
              <a:rPr lang="tr-TR" sz="2200" dirty="0"/>
              <a:t>5. Kategori okul girişi için sorulan </a:t>
            </a:r>
            <a:r>
              <a:rPr lang="tr-TR" sz="2200" u="sng" dirty="0">
                <a:solidFill>
                  <a:srgbClr val="CC0099"/>
                </a:solidFill>
              </a:rPr>
              <a:t>giriş şifrenin</a:t>
            </a:r>
            <a:r>
              <a:rPr lang="tr-TR" sz="2200" dirty="0"/>
              <a:t> yazılması (şifre: </a:t>
            </a:r>
            <a:r>
              <a:rPr lang="tr-TR" sz="2200" b="1" u="sng" dirty="0" err="1">
                <a:solidFill>
                  <a:srgbClr val="CC0099"/>
                </a:solidFill>
              </a:rPr>
              <a:t>gediknatgeo</a:t>
            </a:r>
            <a:r>
              <a:rPr lang="tr-TR" sz="2200" dirty="0"/>
              <a:t> dur);</a:t>
            </a:r>
          </a:p>
          <a:p>
            <a:endParaRPr lang="tr-TR" sz="2200" dirty="0"/>
          </a:p>
          <a:p>
            <a:r>
              <a:rPr lang="tr-TR" sz="2200" dirty="0"/>
              <a:t>6. Açılan pencereden grup paketinin seçilmesi, Örneğin: “ A1-A2 , B1 veya B1+ “</a:t>
            </a:r>
          </a:p>
          <a:p>
            <a:endParaRPr lang="tr-TR" sz="2200" dirty="0"/>
          </a:p>
          <a:p>
            <a:r>
              <a:rPr lang="tr-TR" sz="2200" dirty="0"/>
              <a:t>7- Ödemenin Tamamlanması şeklindedir.</a:t>
            </a:r>
          </a:p>
        </p:txBody>
      </p:sp>
    </p:spTree>
    <p:extLst>
      <p:ext uri="{BB962C8B-B14F-4D97-AF65-F5344CB8AC3E}">
        <p14:creationId xmlns:p14="http://schemas.microsoft.com/office/powerpoint/2010/main" val="64042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856577" y="2276872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Online alıştırma ve ödevlerle ilgili eğitim yakında gerçekleşecektir. Saat ve link bilgileri size daha sonradan iletilecektir. Katılım </a:t>
            </a:r>
            <a:r>
              <a:rPr lang="tr-TR" sz="2400" b="1" u="sng" dirty="0">
                <a:solidFill>
                  <a:srgbClr val="CC0099"/>
                </a:solidFill>
              </a:rPr>
              <a:t>ZORUNLUDUR. </a:t>
            </a:r>
          </a:p>
          <a:p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Öğrencinin online alıştırmalardan alacağı puan </a:t>
            </a:r>
            <a:r>
              <a:rPr lang="tr-TR" sz="2400" b="1" u="sng" dirty="0">
                <a:solidFill>
                  <a:srgbClr val="CC0099"/>
                </a:solidFill>
              </a:rPr>
              <a:t>dönem sonu notunu %10</a:t>
            </a:r>
            <a:r>
              <a:rPr lang="tr-TR" sz="2400" b="1" u="sng" dirty="0"/>
              <a:t> </a:t>
            </a:r>
            <a:r>
              <a:rPr lang="tr-TR" sz="2400" b="1" u="sng" dirty="0">
                <a:solidFill>
                  <a:srgbClr val="CC0099"/>
                </a:solidFill>
              </a:rPr>
              <a:t>oranında</a:t>
            </a:r>
            <a:r>
              <a:rPr lang="tr-TR" sz="2400" b="1" u="sng" dirty="0"/>
              <a:t> </a:t>
            </a:r>
            <a:r>
              <a:rPr lang="tr-TR" sz="2400" dirty="0"/>
              <a:t>etkileyecektir.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5319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0246"/>
              </p:ext>
            </p:extLst>
          </p:nvPr>
        </p:nvGraphicFramePr>
        <p:xfrm>
          <a:off x="2213738" y="1743017"/>
          <a:ext cx="4716524" cy="497440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716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9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OAK/PINE/MAPLE </a:t>
                      </a:r>
                      <a:r>
                        <a:rPr lang="tr-TR" sz="2000" dirty="0">
                          <a:solidFill>
                            <a:srgbClr val="CC0099"/>
                          </a:solidFill>
                          <a:effectLst/>
                        </a:rPr>
                        <a:t>A2</a:t>
                      </a:r>
                      <a:endParaRPr lang="tr-TR" sz="2000" dirty="0">
                        <a:solidFill>
                          <a:srgbClr val="CC0099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0446">
                <a:tc>
                  <a:txBody>
                    <a:bodyPr/>
                    <a:lstStyle/>
                    <a:p>
                      <a:pPr marL="0" indent="360363" algn="l">
                        <a:spcAft>
                          <a:spcPts val="0"/>
                        </a:spcAft>
                        <a:tabLst/>
                      </a:pPr>
                      <a:r>
                        <a:rPr lang="tr-TR" sz="2000" u="sng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FALL TERM</a:t>
                      </a:r>
                    </a:p>
                    <a:p>
                      <a:pPr marL="0" indent="360363" algn="l">
                        <a:spcAft>
                          <a:spcPts val="0"/>
                        </a:spcAft>
                        <a:tabLst/>
                      </a:pPr>
                      <a:endParaRPr lang="tr-TR" sz="2000" dirty="0">
                        <a:effectLst/>
                      </a:endParaRPr>
                    </a:p>
                    <a:p>
                      <a:pPr marL="0" indent="360363" algn="l">
                        <a:spcAft>
                          <a:spcPts val="0"/>
                        </a:spcAft>
                        <a:tabLst/>
                      </a:pPr>
                      <a:r>
                        <a:rPr lang="tr-TR" sz="2000" dirty="0" err="1">
                          <a:effectLst/>
                        </a:rPr>
                        <a:t>Grammar</a:t>
                      </a:r>
                      <a:r>
                        <a:rPr lang="tr-TR" sz="2000" dirty="0">
                          <a:effectLst/>
                        </a:rPr>
                        <a:t> Explorer 1</a:t>
                      </a:r>
                    </a:p>
                    <a:p>
                      <a:pPr marL="0" marR="0" lvl="0" indent="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>
                          <a:effectLst/>
                        </a:rPr>
                        <a:t>Grammar</a:t>
                      </a:r>
                      <a:r>
                        <a:rPr lang="tr-TR" sz="2000" dirty="0">
                          <a:effectLst/>
                        </a:rPr>
                        <a:t> Explorer 2 </a:t>
                      </a:r>
                    </a:p>
                    <a:p>
                      <a:pPr marL="0" indent="360363" algn="l">
                        <a:spcAft>
                          <a:spcPts val="0"/>
                        </a:spcAft>
                        <a:tabLst/>
                      </a:pPr>
                      <a:endParaRPr lang="tr-TR" sz="2000" dirty="0">
                        <a:effectLst/>
                      </a:endParaRPr>
                    </a:p>
                    <a:p>
                      <a:pPr marL="0" indent="360363" algn="l">
                        <a:spcAft>
                          <a:spcPts val="0"/>
                        </a:spcAft>
                        <a:tabLst/>
                      </a:pPr>
                      <a:r>
                        <a:rPr lang="tr-TR" sz="2000" dirty="0" err="1">
                          <a:effectLst/>
                        </a:rPr>
                        <a:t>Pathways</a:t>
                      </a:r>
                      <a:r>
                        <a:rPr lang="tr-TR" sz="2000" baseline="0" dirty="0">
                          <a:effectLst/>
                        </a:rPr>
                        <a:t> 1</a:t>
                      </a:r>
                      <a:endParaRPr lang="tr-TR" sz="2000" dirty="0">
                        <a:effectLst/>
                      </a:endParaRPr>
                    </a:p>
                    <a:p>
                      <a:pPr marL="0" indent="360363" algn="l">
                        <a:spcAft>
                          <a:spcPts val="0"/>
                        </a:spcAft>
                        <a:tabLst/>
                      </a:pPr>
                      <a:r>
                        <a:rPr lang="tr-TR" sz="2000" dirty="0" err="1">
                          <a:effectLst/>
                        </a:rPr>
                        <a:t>Pathways</a:t>
                      </a:r>
                      <a:r>
                        <a:rPr lang="tr-TR" sz="2000" baseline="0" dirty="0">
                          <a:effectLst/>
                        </a:rPr>
                        <a:t> 2 </a:t>
                      </a:r>
                    </a:p>
                    <a:p>
                      <a:pPr marL="0" indent="360363" algn="l">
                        <a:spcAft>
                          <a:spcPts val="0"/>
                        </a:spcAft>
                        <a:tabLst/>
                      </a:pPr>
                      <a:endParaRPr lang="tr-TR" sz="2000" dirty="0">
                        <a:effectLst/>
                      </a:endParaRPr>
                    </a:p>
                    <a:p>
                      <a:pPr marL="0" indent="360363" algn="l">
                        <a:spcAft>
                          <a:spcPts val="0"/>
                        </a:spcAft>
                        <a:tabLst/>
                      </a:pPr>
                      <a:r>
                        <a:rPr lang="tr-TR" sz="2000" u="sng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SPRING</a:t>
                      </a:r>
                      <a:r>
                        <a:rPr lang="tr-TR" sz="2000" u="sng" baseline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TERM</a:t>
                      </a:r>
                    </a:p>
                    <a:p>
                      <a:pPr marL="0" indent="360363" algn="l">
                        <a:spcAft>
                          <a:spcPts val="0"/>
                        </a:spcAft>
                        <a:tabLst/>
                      </a:pPr>
                      <a:endParaRPr lang="tr-TR" sz="2000" u="sng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>
                          <a:effectLst/>
                        </a:rPr>
                        <a:t>Grammar</a:t>
                      </a:r>
                      <a:r>
                        <a:rPr lang="tr-TR" sz="2000" dirty="0">
                          <a:effectLst/>
                        </a:rPr>
                        <a:t> Explorer 2</a:t>
                      </a:r>
                    </a:p>
                    <a:p>
                      <a:pPr marL="0" marR="0" lvl="0" indent="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>
                          <a:effectLst/>
                        </a:rPr>
                        <a:t>Grammar</a:t>
                      </a:r>
                      <a:r>
                        <a:rPr lang="tr-TR" sz="2000" dirty="0">
                          <a:effectLst/>
                        </a:rPr>
                        <a:t> Explorer 3</a:t>
                      </a:r>
                    </a:p>
                    <a:p>
                      <a:pPr marL="0" indent="360363" algn="l">
                        <a:spcAft>
                          <a:spcPts val="0"/>
                        </a:spcAft>
                        <a:tabLst/>
                      </a:pPr>
                      <a:r>
                        <a:rPr lang="tr-TR" sz="2000" b="1" dirty="0" err="1">
                          <a:effectLst/>
                        </a:rPr>
                        <a:t>Pathways</a:t>
                      </a:r>
                      <a:r>
                        <a:rPr lang="tr-TR" sz="2000" b="1" baseline="0" dirty="0">
                          <a:effectLst/>
                        </a:rPr>
                        <a:t> 2</a:t>
                      </a:r>
                    </a:p>
                    <a:p>
                      <a:pPr marL="0" indent="360363" algn="l">
                        <a:spcAft>
                          <a:spcPts val="0"/>
                        </a:spcAft>
                        <a:tabLst/>
                      </a:pPr>
                      <a:r>
                        <a:rPr lang="tr-TR" sz="2000" b="1" baseline="0" dirty="0" err="1">
                          <a:effectLst/>
                        </a:rPr>
                        <a:t>Pathways</a:t>
                      </a:r>
                      <a:r>
                        <a:rPr lang="tr-TR" sz="2000" b="1" baseline="0" dirty="0">
                          <a:effectLst/>
                        </a:rPr>
                        <a:t> 3</a:t>
                      </a:r>
                      <a:endParaRPr lang="tr-TR" sz="2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2699792" y="1219797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Kitaplar</a:t>
            </a:r>
          </a:p>
        </p:txBody>
      </p:sp>
    </p:spTree>
    <p:extLst>
      <p:ext uri="{BB962C8B-B14F-4D97-AF65-F5344CB8AC3E}">
        <p14:creationId xmlns:p14="http://schemas.microsoft.com/office/powerpoint/2010/main" val="950340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79586" y="2060848"/>
            <a:ext cx="727280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Resmi tatil günleri dışında kalan bütün günler dersler yapılır ve yoklama alınır.</a:t>
            </a:r>
          </a:p>
          <a:p>
            <a:pPr>
              <a:defRPr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Hem öğrenciler hem de öğretim elemanları derslere vaktinde girmekle yükümlüdürler.</a:t>
            </a:r>
          </a:p>
          <a:p>
            <a:pPr>
              <a:defRPr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Tüm öğrencilerin derse gelmemesi durumunda bu ders için sınıfın öğretim elemanı tüm öğrencileri devam listesinde </a:t>
            </a:r>
            <a:r>
              <a:rPr lang="tr-TR" sz="2400" b="1" u="sng" dirty="0">
                <a:solidFill>
                  <a:srgbClr val="CC0099"/>
                </a:solidFill>
              </a:rPr>
              <a:t>‘Yok’ </a:t>
            </a:r>
            <a:r>
              <a:rPr lang="tr-TR" sz="2400" dirty="0"/>
              <a:t>olarak işaretler. Dersin yapılmamış olması durumu öğrencilerin devam durumlarını bu şekilde etkiler.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1952292" y="119675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 Saatleri</a:t>
            </a:r>
          </a:p>
        </p:txBody>
      </p:sp>
    </p:spTree>
    <p:extLst>
      <p:ext uri="{BB962C8B-B14F-4D97-AF65-F5344CB8AC3E}">
        <p14:creationId xmlns:p14="http://schemas.microsoft.com/office/powerpoint/2010/main" val="3297762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882096" y="125463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Haftalık Ders Saati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733014"/>
              </p:ext>
            </p:extLst>
          </p:nvPr>
        </p:nvGraphicFramePr>
        <p:xfrm>
          <a:off x="719572" y="3068960"/>
          <a:ext cx="7704855" cy="2741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1. Dönem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2. Dönem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1403">
                <a:tc>
                  <a:txBody>
                    <a:bodyPr/>
                    <a:lstStyle/>
                    <a:p>
                      <a:r>
                        <a:rPr lang="tr-TR" sz="2400" b="1" dirty="0"/>
                        <a:t>OAK/PINE/MAPLE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950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43608" y="1960710"/>
            <a:ext cx="7427997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Devam zorunluluğu, ders saatleri toplamının %85’idir.</a:t>
            </a:r>
          </a:p>
          <a:p>
            <a:pPr algn="just">
              <a:lnSpc>
                <a:spcPct val="90000"/>
              </a:lnSpc>
            </a:pPr>
            <a:endParaRPr lang="tr-TR" sz="2400" dirty="0"/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Devamsızlık sınırını aşan öğrenciler hazırlık sınıfından başarısız sayılarak yıl tekrarı yapmak durumunda kalacaklardır.</a:t>
            </a:r>
          </a:p>
          <a:p>
            <a:pPr algn="just">
              <a:lnSpc>
                <a:spcPct val="90000"/>
              </a:lnSpc>
            </a:pPr>
            <a:endParaRPr lang="tr-TR" sz="2400" dirty="0"/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Derse geç gelen öğrenci </a:t>
            </a:r>
            <a:r>
              <a:rPr lang="tr-TR" sz="2400" b="1" u="sng" dirty="0">
                <a:solidFill>
                  <a:srgbClr val="CC0099"/>
                </a:solidFill>
              </a:rPr>
              <a:t>“yok” </a:t>
            </a:r>
            <a:r>
              <a:rPr lang="tr-TR" sz="2400" dirty="0"/>
              <a:t>yazılır.</a:t>
            </a:r>
          </a:p>
          <a:p>
            <a:pPr algn="just">
              <a:lnSpc>
                <a:spcPct val="90000"/>
              </a:lnSpc>
            </a:pPr>
            <a:endParaRPr lang="tr-TR" sz="2400" dirty="0"/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Öğrenciler devam durumlarını sistem üzerinden takip etmekle sorumludurlar.</a:t>
            </a:r>
          </a:p>
          <a:p>
            <a:pPr algn="just">
              <a:lnSpc>
                <a:spcPct val="90000"/>
              </a:lnSpc>
            </a:pPr>
            <a:endParaRPr lang="tr-TR" sz="2400" dirty="0"/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Devamsızlık limiti dönemle sınırlıdır. </a:t>
            </a:r>
            <a:r>
              <a:rPr lang="tr-TR" sz="2400" b="1" u="sng" dirty="0">
                <a:solidFill>
                  <a:srgbClr val="BB1590"/>
                </a:solidFill>
              </a:rPr>
              <a:t>Güz döneminde kullanılmayan devamsızlık limiti bahar dönemine aktarılamaz.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1691680" y="119675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Devamsızlık Durumu</a:t>
            </a:r>
          </a:p>
        </p:txBody>
      </p:sp>
    </p:spTree>
    <p:extLst>
      <p:ext uri="{BB962C8B-B14F-4D97-AF65-F5344CB8AC3E}">
        <p14:creationId xmlns:p14="http://schemas.microsoft.com/office/powerpoint/2010/main" val="3486811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187624" y="193541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835696" y="126876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Devamsızlık Hakkı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459802"/>
              </p:ext>
            </p:extLst>
          </p:nvPr>
        </p:nvGraphicFramePr>
        <p:xfrm>
          <a:off x="863587" y="2636912"/>
          <a:ext cx="7416825" cy="327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53660">
                <a:tc>
                  <a:txBody>
                    <a:bodyPr/>
                    <a:lstStyle/>
                    <a:p>
                      <a:pPr algn="ctr"/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 dirty="0"/>
                    </a:p>
                    <a:p>
                      <a:pPr algn="ctr"/>
                      <a:r>
                        <a:rPr lang="tr-TR" sz="2400" b="1" dirty="0"/>
                        <a:t>1. Dönem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 dirty="0"/>
                    </a:p>
                    <a:p>
                      <a:pPr algn="ctr"/>
                      <a:r>
                        <a:rPr lang="tr-TR" sz="2400" b="1" dirty="0"/>
                        <a:t>2. Dönem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24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OAK/PINE/MAPLE</a:t>
                      </a:r>
                    </a:p>
                    <a:p>
                      <a:pPr algn="ctr"/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 dirty="0"/>
                    </a:p>
                    <a:p>
                      <a:pPr algn="ctr"/>
                      <a:r>
                        <a:rPr lang="tr-TR" sz="2400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 dirty="0"/>
                    </a:p>
                    <a:p>
                      <a:pPr algn="ctr"/>
                      <a:r>
                        <a:rPr lang="tr-TR" sz="2400" b="1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442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52969" y="2132856"/>
            <a:ext cx="69127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Bir akademik yıl içerisinde </a:t>
            </a:r>
            <a:r>
              <a:rPr lang="tr-TR" sz="2400" b="1" u="sng" dirty="0">
                <a:solidFill>
                  <a:srgbClr val="BB1590"/>
                </a:solidFill>
              </a:rPr>
              <a:t>4 ara sınav </a:t>
            </a:r>
            <a:r>
              <a:rPr lang="tr-TR" sz="2400" dirty="0"/>
              <a:t>(</a:t>
            </a:r>
            <a:r>
              <a:rPr lang="tr-TR" sz="2400" dirty="0" err="1"/>
              <a:t>mid-term</a:t>
            </a:r>
            <a:r>
              <a:rPr lang="tr-TR" sz="2400" dirty="0"/>
              <a:t>) yapılır. </a:t>
            </a:r>
          </a:p>
          <a:p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Akademik yıl içerisinde yapılacak tüm sınavlar öğrencilerin dilbilgisi, kelime bilgisi, okuma, yazma, dinleme ve konuşma becerilerini ölçecek şekilde hazırlanır.</a:t>
            </a:r>
          </a:p>
          <a:p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Öğretim elemanlarının kararları doğrultusunda dönem içinde habersiz anlık sınavlar (pop </a:t>
            </a:r>
            <a:r>
              <a:rPr lang="tr-TR" sz="2400" dirty="0" err="1"/>
              <a:t>quizes</a:t>
            </a:r>
            <a:r>
              <a:rPr lang="tr-TR" sz="2400" dirty="0"/>
              <a:t>) yapılabilir. Bu sınavların tarihi önceden haber verilmez.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1940073" y="139224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Sınavlar</a:t>
            </a:r>
          </a:p>
        </p:txBody>
      </p:sp>
    </p:spTree>
    <p:extLst>
      <p:ext uri="{BB962C8B-B14F-4D97-AF65-F5344CB8AC3E}">
        <p14:creationId xmlns:p14="http://schemas.microsoft.com/office/powerpoint/2010/main" val="315182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muldur\Desktop\ÇALIŞMALAR\Sunum Şablonları\Yeni klasör\b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6" y="-1107504"/>
            <a:ext cx="915848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muldur\Desktop\beyaz logo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69082" y="1275851"/>
            <a:ext cx="7863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İSTANBUL GEDİK ÜNİVERSİTESİ</a:t>
            </a:r>
          </a:p>
          <a:p>
            <a:pPr algn="ctr"/>
            <a:r>
              <a:rPr lang="tr-TR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YABANCI DİLLER YÜKSEKOKULU</a:t>
            </a:r>
          </a:p>
          <a:p>
            <a:pPr algn="ctr"/>
            <a:r>
              <a:rPr lang="tr-TR" sz="36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OF FOREIGN LANGUAGES</a:t>
            </a:r>
          </a:p>
        </p:txBody>
      </p:sp>
      <p:pic>
        <p:nvPicPr>
          <p:cNvPr id="3074" name="Picture 2" descr="Five of the Top Foreign Languages to Learn in 20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6" y="3429001"/>
            <a:ext cx="916574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24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7544" y="1805232"/>
            <a:ext cx="8424936" cy="493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r-TR" dirty="0">
                <a:cs typeface="Calibri" panose="020F0502020204030204" pitchFamily="34" charset="0"/>
              </a:rPr>
              <a:t>ARA SINAVLAR :  % 60</a:t>
            </a:r>
          </a:p>
          <a:p>
            <a:pPr>
              <a:lnSpc>
                <a:spcPct val="120000"/>
              </a:lnSpc>
            </a:pPr>
            <a:r>
              <a:rPr lang="tr-TR" dirty="0">
                <a:cs typeface="Calibri" panose="020F0502020204030204" pitchFamily="34" charset="0"/>
              </a:rPr>
              <a:t>ONLINE ÖDEVLER :  % 10</a:t>
            </a:r>
          </a:p>
          <a:p>
            <a:pPr>
              <a:lnSpc>
                <a:spcPct val="120000"/>
              </a:lnSpc>
            </a:pPr>
            <a:r>
              <a:rPr lang="tr-TR" dirty="0">
                <a:cs typeface="Calibri" panose="020F0502020204030204" pitchFamily="34" charset="0"/>
              </a:rPr>
              <a:t>POP-QUIZES : % 5</a:t>
            </a:r>
          </a:p>
          <a:p>
            <a:pPr>
              <a:lnSpc>
                <a:spcPct val="120000"/>
              </a:lnSpc>
            </a:pPr>
            <a:r>
              <a:rPr lang="tr-TR" dirty="0">
                <a:cs typeface="Calibri" panose="020F0502020204030204" pitchFamily="34" charset="0"/>
              </a:rPr>
              <a:t>PARAGRAPH/ESSAY: % 10</a:t>
            </a:r>
          </a:p>
          <a:p>
            <a:pPr>
              <a:lnSpc>
                <a:spcPct val="120000"/>
              </a:lnSpc>
            </a:pPr>
            <a:r>
              <a:rPr lang="tr-TR" dirty="0">
                <a:cs typeface="Calibri" panose="020F0502020204030204" pitchFamily="34" charset="0"/>
              </a:rPr>
              <a:t>SUNUM: %10</a:t>
            </a:r>
          </a:p>
          <a:p>
            <a:pPr>
              <a:lnSpc>
                <a:spcPct val="120000"/>
              </a:lnSpc>
            </a:pPr>
            <a:r>
              <a:rPr lang="tr-TR" dirty="0">
                <a:cs typeface="Calibri" panose="020F0502020204030204" pitchFamily="34" charset="0"/>
              </a:rPr>
              <a:t>KATILIM: %5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tr-TR" dirty="0">
                <a:cs typeface="Calibri" panose="020F0502020204030204" pitchFamily="34" charset="0"/>
              </a:rPr>
              <a:t>YUKARIDA  BELİRTİLEN DEĞERLENDİRMELER SONUCU  100 ÜZERİNDEN</a:t>
            </a:r>
            <a:r>
              <a:rPr lang="tr-TR" b="1" dirty="0">
                <a:solidFill>
                  <a:srgbClr val="CC0099"/>
                </a:solidFill>
                <a:cs typeface="Calibri" panose="020F0502020204030204" pitchFamily="34" charset="0"/>
              </a:rPr>
              <a:t> </a:t>
            </a:r>
            <a:r>
              <a:rPr lang="tr-TR" b="1" u="sng" dirty="0">
                <a:solidFill>
                  <a:srgbClr val="CC0099"/>
                </a:solidFill>
                <a:cs typeface="Calibri" panose="020F0502020204030204" pitchFamily="34" charset="0"/>
              </a:rPr>
              <a:t>60 VE ÜZERİ NOT ORTALAMASINA SAHİP OLAN </a:t>
            </a:r>
            <a:r>
              <a:rPr lang="tr-TR" dirty="0">
                <a:cs typeface="Calibri" panose="020F0502020204030204" pitchFamily="34" charset="0"/>
              </a:rPr>
              <a:t>ÖĞRENCİ SENE SONU  İNGİLİZCE YETERLİK SINAVINA (PROFICIENCY EXAM) GİRMEYE HAK KAZANIR.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tr-TR" dirty="0">
                <a:cs typeface="Calibri" panose="020F0502020204030204" pitchFamily="34" charset="0"/>
              </a:rPr>
              <a:t>İNGİLİZCE YETERLİK  SINAVINDAN  </a:t>
            </a:r>
            <a:r>
              <a:rPr lang="tr-TR" b="1" u="sng" dirty="0">
                <a:solidFill>
                  <a:srgbClr val="CC0099"/>
                </a:solidFill>
                <a:cs typeface="Calibri" panose="020F0502020204030204" pitchFamily="34" charset="0"/>
              </a:rPr>
              <a:t>60  VE ÜZERİ PUAN </a:t>
            </a:r>
            <a:r>
              <a:rPr lang="tr-TR" dirty="0">
                <a:cs typeface="Calibri" panose="020F0502020204030204" pitchFamily="34" charset="0"/>
              </a:rPr>
              <a:t>ALAN ÖĞRENCİ HAZIRLIK SINIFINI BAŞARIYLA BİTİRMİŞ KABUL EDİLİR.</a:t>
            </a:r>
          </a:p>
          <a:p>
            <a:pPr marL="514350" indent="-514350"/>
            <a:r>
              <a:rPr lang="tr-TR" sz="1400" dirty="0">
                <a:latin typeface="Comic Sans MS" panose="030F0702030302020204" pitchFamily="66" charset="0"/>
              </a:rPr>
              <a:t>	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1567814" y="1144019"/>
            <a:ext cx="60486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tr-TR" sz="2800" b="1" dirty="0">
                <a:solidFill>
                  <a:srgbClr val="BB1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Yıl İçi Başarı Değerlendirme Kriterleri</a:t>
            </a:r>
          </a:p>
          <a:p>
            <a:pPr marL="514350" indent="-514350" algn="ctr"/>
            <a:endParaRPr lang="tr-TR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3610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567814" y="1144019"/>
            <a:ext cx="60486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tr-TR" sz="2800" b="1" dirty="0">
                <a:solidFill>
                  <a:srgbClr val="BB1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Kullanılan Online Platformlar</a:t>
            </a:r>
          </a:p>
          <a:p>
            <a:pPr marL="514350" indent="-514350" algn="ctr"/>
            <a:endParaRPr lang="tr-TR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135766" y="1811380"/>
            <a:ext cx="691276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CC0099"/>
                </a:solidFill>
              </a:rPr>
              <a:t>Uzaktan Eğitim Sistemi (LMS): </a:t>
            </a:r>
            <a:r>
              <a:rPr lang="tr-TR" sz="2400" dirty="0"/>
              <a:t>lms.gedik.edu.tr</a:t>
            </a:r>
          </a:p>
          <a:p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GUZEM İletişim: </a:t>
            </a:r>
            <a:r>
              <a:rPr lang="tr-TR" sz="2400" dirty="0" err="1"/>
              <a:t>Email</a:t>
            </a:r>
            <a:r>
              <a:rPr lang="tr-TR" sz="2400" dirty="0"/>
              <a:t>: </a:t>
            </a:r>
            <a:r>
              <a:rPr lang="tr-TR" sz="2400" dirty="0">
                <a:hlinkClick r:id="rId2"/>
              </a:rPr>
              <a:t>guzem@gedik.edu.tr</a:t>
            </a:r>
            <a:endParaRPr lang="tr-TR" sz="2400" dirty="0"/>
          </a:p>
          <a:p>
            <a:r>
              <a:rPr lang="tr-TR" sz="2400" dirty="0"/>
              <a:t>		       Telefon: 444 5 438/ 1197</a:t>
            </a:r>
          </a:p>
          <a:p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err="1">
                <a:solidFill>
                  <a:srgbClr val="CC0099"/>
                </a:solidFill>
              </a:rPr>
              <a:t>National</a:t>
            </a:r>
            <a:r>
              <a:rPr lang="tr-TR" sz="2400" b="1" dirty="0">
                <a:solidFill>
                  <a:srgbClr val="CC0099"/>
                </a:solidFill>
              </a:rPr>
              <a:t> </a:t>
            </a:r>
            <a:r>
              <a:rPr lang="tr-TR" sz="2400" b="1" dirty="0" err="1">
                <a:solidFill>
                  <a:srgbClr val="CC0099"/>
                </a:solidFill>
              </a:rPr>
              <a:t>Geographic</a:t>
            </a:r>
            <a:r>
              <a:rPr lang="tr-TR" sz="2400" b="1" dirty="0">
                <a:solidFill>
                  <a:srgbClr val="CC0099"/>
                </a:solidFill>
              </a:rPr>
              <a:t> Learning Online Ödev Sistemi</a:t>
            </a:r>
          </a:p>
          <a:p>
            <a:r>
              <a:rPr lang="tr-TR" sz="2400" dirty="0"/>
              <a:t>	Eğitim tarihi daha sonra paylaşılacaktır.</a:t>
            </a:r>
          </a:p>
          <a:p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CC0099"/>
                </a:solidFill>
              </a:rPr>
              <a:t>Öğrenci Bilgi Sistemi (OBS): </a:t>
            </a:r>
            <a:r>
              <a:rPr lang="tr-TR" sz="2400" dirty="0"/>
              <a:t>obs.gedik.edu.tr</a:t>
            </a:r>
          </a:p>
          <a:p>
            <a:r>
              <a:rPr lang="tr-TR" sz="2400" dirty="0"/>
              <a:t>	Not ve devamsızlık takibi içindir.</a:t>
            </a:r>
          </a:p>
          <a:p>
            <a:r>
              <a:rPr lang="tr-TR" sz="2400" dirty="0"/>
              <a:t>	Girişte kullanıcı adı ve parola öğrenci 	numarasıdır.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2202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32640" y="3157225"/>
            <a:ext cx="66967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u="sng" dirty="0"/>
              <a:t>Geçme Notu 60’tır. </a:t>
            </a:r>
          </a:p>
          <a:p>
            <a:endParaRPr lang="tr-TR" sz="2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Sınavda başarısız olan öğrenciler akademik takvimde belirtilen tarihlerdeki yeterlik sınavına tekrar  girebilirler.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1456676" y="1484784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BB1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İNGİLİZCE YETERLİK SINAVI </a:t>
            </a:r>
          </a:p>
          <a:p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7107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09934" y="2348880"/>
            <a:ext cx="7272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İngilizce Hazırlık programına başlayan her öğrenciye bir </a:t>
            </a:r>
            <a:r>
              <a:rPr lang="tr-TR" sz="2400" dirty="0">
                <a:highlight>
                  <a:srgbClr val="CC0099"/>
                </a:highlight>
              </a:rPr>
              <a:t>danışman öğretim elemanı </a:t>
            </a:r>
            <a:r>
              <a:rPr lang="tr-TR" sz="2400" dirty="0"/>
              <a:t>atanır. Hem derslerle ilgili hem de rehberliğe ihtiyaç duyulan konularda danışmandan yardım alınabilir.</a:t>
            </a:r>
          </a:p>
          <a:p>
            <a:endParaRPr lang="tr-TR" sz="2400" dirty="0"/>
          </a:p>
          <a:p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Eğitim-Öğretim yılı başında ödev, sunum ve projeler ile ilgili bilgi verilir. Çalışmaların öğretim elemanlarının yönlendirdiği şekilde yapılması ve istenilen zamanda teslim edilmesi beklenir.</a:t>
            </a:r>
          </a:p>
          <a:p>
            <a:endParaRPr lang="tr-TR" sz="24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1691680" y="1268760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BB1590"/>
                </a:solidFill>
              </a:rPr>
              <a:t>YÖNERGE DIŞINDA UYULMASI GEREKEN KURALLAR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276769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15616" y="2304160"/>
            <a:ext cx="7200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Öğrenciler kendi istekleri ile konferans, toplantı konuşma  ve diğer aktivitelere katılabilirler. Ancak bu katılımdan dolayı girmedikleri dersler için </a:t>
            </a:r>
            <a:r>
              <a:rPr lang="tr-TR" sz="2400" b="1" dirty="0">
                <a:solidFill>
                  <a:srgbClr val="CC0099"/>
                </a:solidFill>
              </a:rPr>
              <a:t>izinli sayılmazlar</a:t>
            </a:r>
            <a:r>
              <a:rPr lang="tr-TR" sz="2400" dirty="0"/>
              <a:t> ve </a:t>
            </a:r>
            <a:r>
              <a:rPr lang="tr-TR" sz="2400" b="1" dirty="0">
                <a:solidFill>
                  <a:srgbClr val="CC0099"/>
                </a:solidFill>
              </a:rPr>
              <a:t>yok yazılırlar</a:t>
            </a:r>
            <a:r>
              <a:rPr lang="tr-TR" sz="2400" dirty="0"/>
              <a:t>.</a:t>
            </a:r>
          </a:p>
          <a:p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u="sng" dirty="0">
                <a:solidFill>
                  <a:srgbClr val="CC0099"/>
                </a:solidFill>
              </a:rPr>
              <a:t>Öğrenciler derslere o dersin materyaliyle gelmek zorundadır. </a:t>
            </a:r>
            <a:r>
              <a:rPr lang="tr-TR" sz="2400" dirty="0"/>
              <a:t>Kitap veya diğer ders malzemeleri olmadan öğrencinin sınıfa gelmesi hoş karşılanmaz ve öğretim elemanı  bu durumdaki öğrenciyi derse almayabilir.</a:t>
            </a:r>
            <a:endParaRPr lang="tr-TR" sz="2400" b="1" dirty="0"/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1691680" y="1196752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BB1590"/>
                </a:solidFill>
              </a:rPr>
              <a:t>YÖNERGE DIŞINDA UYULMASI GEREKEN KURALLAR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226175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331640" y="117146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CC0099"/>
                </a:solidFill>
              </a:rPr>
              <a:t>Geçmişte yaşadığımız sorunlar: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331640" y="1768141"/>
            <a:ext cx="676875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Devamsızlık hakkını aşmak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Ödev/sınav/sunum son teslim tarihleri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Ödev/sınav/sunumları sisteme yüklerken öğrenci kaynaklı sorunlar(internetin yetersizliği vb.)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Online ödevlerin düzensiz yapılması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Duyuruların düzenli takip edilmemesi</a:t>
            </a:r>
          </a:p>
          <a:p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Sınavlar, dersler ve diğer akademik sorularınız için </a:t>
            </a:r>
            <a:r>
              <a:rPr lang="tr-TR" sz="2400" u="sng" dirty="0"/>
              <a:t>bizimle iletişime geçiniz</a:t>
            </a:r>
            <a:r>
              <a:rPr lang="tr-TR" sz="2400" dirty="0"/>
              <a:t>! İletişim bilgilerimize Yabancı Diller Yüksekokulu web sayfasından ulaşabilirsiniz. </a:t>
            </a:r>
          </a:p>
          <a:p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Teknik sorunlar ve sorular için</a:t>
            </a:r>
            <a:r>
              <a:rPr lang="tr-TR" dirty="0"/>
              <a:t>                          </a:t>
            </a:r>
            <a:r>
              <a:rPr lang="tr-TR" sz="2800" dirty="0">
                <a:solidFill>
                  <a:srgbClr val="CC0099"/>
                </a:solidFill>
              </a:rPr>
              <a:t>GUZEM</a:t>
            </a:r>
          </a:p>
          <a:p>
            <a:endParaRPr lang="tr-TR" dirty="0"/>
          </a:p>
        </p:txBody>
      </p:sp>
      <p:sp>
        <p:nvSpPr>
          <p:cNvPr id="5" name="Çentikli Sağ Ok 4"/>
          <p:cNvSpPr/>
          <p:nvPr/>
        </p:nvSpPr>
        <p:spPr>
          <a:xfrm>
            <a:off x="5745391" y="6381328"/>
            <a:ext cx="576064" cy="588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3159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331640" y="1171468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CC0099"/>
                </a:solidFill>
              </a:rPr>
              <a:t>Koronavirüs Dönemi Uyulması Tavsiye Edilen Kurallarımız: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51520" y="2060848"/>
            <a:ext cx="65407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Kampüste, binalarda, ortak alanlarda ve özellikle sınıflarda </a:t>
            </a:r>
            <a:r>
              <a:rPr lang="tr-TR" sz="2400" b="1" u="sng" dirty="0">
                <a:solidFill>
                  <a:srgbClr val="CC0099"/>
                </a:solidFill>
              </a:rPr>
              <a:t>MASKE TAKMAK;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Sınıfları düzenli olarak </a:t>
            </a:r>
            <a:r>
              <a:rPr lang="tr-TR" sz="2400" b="1" u="sng" dirty="0">
                <a:solidFill>
                  <a:srgbClr val="CC0099"/>
                </a:solidFill>
              </a:rPr>
              <a:t>havalandırmak, </a:t>
            </a:r>
            <a:r>
              <a:rPr lang="tr-TR" sz="2400" dirty="0"/>
              <a:t>sınıf</a:t>
            </a:r>
            <a:r>
              <a:rPr lang="tr-TR" sz="2400" b="1" u="sng" dirty="0">
                <a:solidFill>
                  <a:srgbClr val="CC0099"/>
                </a:solidFill>
              </a:rPr>
              <a:t> </a:t>
            </a:r>
            <a:r>
              <a:rPr lang="tr-TR" sz="2400" dirty="0"/>
              <a:t>içinde</a:t>
            </a:r>
            <a:r>
              <a:rPr lang="tr-TR" sz="2400" b="1" u="sng" dirty="0">
                <a:solidFill>
                  <a:srgbClr val="CC0099"/>
                </a:solidFill>
              </a:rPr>
              <a:t> yemek yememek</a:t>
            </a: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u="sng" dirty="0">
                <a:solidFill>
                  <a:srgbClr val="CC0099"/>
                </a:solidFill>
              </a:rPr>
              <a:t>KİŞİSEL HİJYENE </a:t>
            </a:r>
            <a:r>
              <a:rPr lang="tr-TR" sz="2400" dirty="0"/>
              <a:t>önem vermek;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Tedirgin olma, </a:t>
            </a:r>
            <a:r>
              <a:rPr lang="tr-TR" sz="2400" b="1" u="sng" dirty="0">
                <a:solidFill>
                  <a:srgbClr val="CC0099"/>
                </a:solidFill>
              </a:rPr>
              <a:t>AŞI OL</a:t>
            </a:r>
            <a:r>
              <a:rPr lang="tr-TR" sz="2400" b="1" dirty="0"/>
              <a:t> </a:t>
            </a:r>
            <a:r>
              <a:rPr lang="tr-TR" sz="2400" dirty="0">
                <a:sym typeface="Wingdings" panose="05000000000000000000" pitchFamily="2" charset="2"/>
              </a:rPr>
              <a:t></a:t>
            </a:r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pic>
        <p:nvPicPr>
          <p:cNvPr id="3074" name="Picture 2" descr="TTB&amp;#39;nin “Tedirgin Olma Aşı Ol” Çağrısı Kamu Spotu Olarak Ulusal ve Yerel  Radyolarda | TT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4221088"/>
            <a:ext cx="2987824" cy="199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427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19573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971600" y="1318841"/>
            <a:ext cx="67687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BB1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YABANCI DİLLER YÜKSEKOKULU MÜDÜRLÜĞÜ</a:t>
            </a:r>
          </a:p>
          <a:p>
            <a:pPr algn="ctr"/>
            <a:endParaRPr lang="tr-TR" sz="2800" b="1" dirty="0">
              <a:solidFill>
                <a:srgbClr val="BB15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2800" b="1" dirty="0">
                <a:solidFill>
                  <a:srgbClr val="BB1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Kartal Yerleşkesi B BLOK 5. KAT</a:t>
            </a:r>
          </a:p>
          <a:p>
            <a:pPr algn="ctr"/>
            <a:endParaRPr lang="tr-TR" sz="2800" b="1" dirty="0">
              <a:solidFill>
                <a:srgbClr val="BB1590"/>
              </a:solidFill>
            </a:endParaRPr>
          </a:p>
          <a:p>
            <a:r>
              <a:rPr lang="tr-TR" sz="2800" dirty="0"/>
              <a:t>İLETİŞİM VE SORULARINIZ İÇİN:  </a:t>
            </a:r>
          </a:p>
          <a:p>
            <a:r>
              <a:rPr lang="tr-TR" sz="2800" u="sng" dirty="0"/>
              <a:t>Tel: 444 5 438 </a:t>
            </a:r>
          </a:p>
          <a:p>
            <a:r>
              <a:rPr lang="tr-TR" sz="2800" u="sng" dirty="0"/>
              <a:t>Dahili: 1163</a:t>
            </a:r>
            <a:r>
              <a:rPr lang="tr-TR" sz="2800" dirty="0"/>
              <a:t>        </a:t>
            </a:r>
          </a:p>
          <a:p>
            <a:endParaRPr lang="tr-TR" sz="2800" dirty="0"/>
          </a:p>
          <a:p>
            <a:endParaRPr lang="tr-TR" sz="2800" dirty="0"/>
          </a:p>
          <a:p>
            <a:r>
              <a:rPr lang="tr-TR" sz="2800" dirty="0"/>
              <a:t>		</a:t>
            </a:r>
            <a:r>
              <a:rPr lang="tr-TR" sz="2800" dirty="0" err="1"/>
              <a:t>Instagram</a:t>
            </a:r>
            <a:r>
              <a:rPr lang="tr-TR" sz="2800" dirty="0"/>
              <a:t>: </a:t>
            </a:r>
            <a:r>
              <a:rPr lang="tr-TR" sz="2800" dirty="0" err="1"/>
              <a:t>gedikyabancidiller</a:t>
            </a:r>
            <a:r>
              <a:rPr lang="tr-TR" sz="2800" dirty="0"/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45539"/>
            <a:ext cx="144023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9,200 Follow Us Stock Photos, Pictures &amp;amp; Royalty-Free Images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1814">
            <a:off x="6255813" y="3463243"/>
            <a:ext cx="2516847" cy="193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255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iblical Counseling - Need Help? - Winfield Baptist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2003">
            <a:off x="200644" y="1262423"/>
            <a:ext cx="3054457" cy="198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sk-Us - Mortgage company central flori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20155"/>
            <a:ext cx="2480269" cy="248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d Arrow Vector Stock.Arrow Icon. Stock Vector - Illustration of straight,  vector: 1107711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51920" y="1596011"/>
            <a:ext cx="2088232" cy="131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138,084 Red Arrow Stock Vector Illustration and Royalty Free Red Arrow 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48015">
            <a:off x="5165022" y="2791308"/>
            <a:ext cx="1743476" cy="17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973864" y="3658166"/>
            <a:ext cx="3240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 önce, </a:t>
            </a:r>
            <a:r>
              <a:rPr lang="tr-TR" sz="32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websitemizdeki</a:t>
            </a:r>
            <a:r>
              <a:rPr lang="tr-TR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Sıkça Sorulan </a:t>
            </a:r>
            <a:r>
              <a:rPr lang="tr-TR" sz="32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Sorular</a:t>
            </a:r>
            <a:r>
              <a:rPr lang="tr-TR" sz="32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’a</a:t>
            </a:r>
            <a:r>
              <a:rPr lang="tr-TR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bakınız.</a:t>
            </a:r>
          </a:p>
        </p:txBody>
      </p:sp>
      <p:pic>
        <p:nvPicPr>
          <p:cNvPr id="5146" name="Picture 26" descr="Warning symbol, Warning sign Template | PosterMyWa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2503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 descr="C:\Users\mturhan\Desktop\195db2c7f70767be21c951348317e7dc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89126"/>
            <a:ext cx="1924050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1973864" y="580147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 kodu okutunuz.    </a:t>
            </a:r>
            <a:r>
              <a:rPr lang="tr-T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endParaRPr lang="tr-T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9626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ver 95% of Romanian secondary school students study at least two foreign  languages | Romania Insi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5" descr="Over 95% of Romanian secondary school students study at least two foreign  languages | Romania Insid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5" name="Picture 7" descr="Over 95% of Romanian secondary school students study at least two foreign  languages | Romania Insi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659"/>
            <a:ext cx="9144000" cy="598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554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19573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" y="1916832"/>
            <a:ext cx="9055318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820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475656" y="1556792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Yabancı Diller Yüksekokulu olarak tüm öğrencilerimize başarılı ve keyifli bir yıl dileriz.</a:t>
            </a:r>
          </a:p>
        </p:txBody>
      </p:sp>
      <p:pic>
        <p:nvPicPr>
          <p:cNvPr id="1026" name="Picture 2" descr="Support - how to organize everything - increase efficiency and save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73016"/>
            <a:ext cx="914400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05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475656" y="119675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İngilizce neden önemlidir?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031120" y="1996539"/>
            <a:ext cx="72008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cs typeface="Calibri" panose="020F0502020204030204" pitchFamily="34" charset="0"/>
              </a:rPr>
              <a:t>Bu dili bu kadar önemli kılan özellik, diğer dillerin aksine sadece bir coğrafi bölgeyle sınırlı kalmamasıdır.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cs typeface="Calibri" panose="020F0502020204030204" pitchFamily="34" charset="0"/>
              </a:rPr>
              <a:t>İngilizce, dünyanın her köşesine yayılmış bir dildir.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cs typeface="Calibri" panose="020F0502020204030204" pitchFamily="34" charset="0"/>
              </a:rPr>
              <a:t>Bu lisan anadil olarak yalnızca Amerika, İngiltere, İrlanda, Avustralya, Kanada, Yeni Zelanda ve İskoçya’da konuşulmasına rağmen 53’ü İngiliz milletler topluluğuna üye, toplam 73 ülkede ortak veya </a:t>
            </a:r>
            <a:r>
              <a:rPr lang="tr-TR" sz="2000" dirty="0">
                <a:solidFill>
                  <a:srgbClr val="CC0099"/>
                </a:solidFill>
                <a:cs typeface="Calibri" panose="020F0502020204030204" pitchFamily="34" charset="0"/>
              </a:rPr>
              <a:t>resmi dil </a:t>
            </a:r>
            <a:r>
              <a:rPr lang="tr-TR" sz="2000" dirty="0">
                <a:cs typeface="Calibri" panose="020F0502020204030204" pitchFamily="34" charset="0"/>
              </a:rPr>
              <a:t>olarak kullanılmaktadır.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err="1">
                <a:cs typeface="Calibri" panose="020F0502020204030204" pitchFamily="34" charset="0"/>
              </a:rPr>
              <a:t>İngilizce’nin</a:t>
            </a:r>
            <a:r>
              <a:rPr lang="tr-TR" sz="2000" dirty="0">
                <a:cs typeface="Calibri" panose="020F0502020204030204" pitchFamily="34" charset="0"/>
              </a:rPr>
              <a:t> resmi dil olarak konuşulduğu ülkelerden bazıları: </a:t>
            </a:r>
            <a:r>
              <a:rPr lang="tr-TR" sz="2000" dirty="0">
                <a:solidFill>
                  <a:srgbClr val="FF0000"/>
                </a:solidFill>
                <a:cs typeface="Calibri" panose="020F0502020204030204" pitchFamily="34" charset="0"/>
              </a:rPr>
              <a:t>Singapur, </a:t>
            </a:r>
            <a:r>
              <a:rPr lang="tr-TR" sz="2000" dirty="0">
                <a:solidFill>
                  <a:srgbClr val="FFC000"/>
                </a:solidFill>
                <a:cs typeface="Calibri" panose="020F0502020204030204" pitchFamily="34" charset="0"/>
              </a:rPr>
              <a:t>Hindistan</a:t>
            </a:r>
            <a:r>
              <a:rPr lang="tr-TR" sz="2000" dirty="0">
                <a:cs typeface="Calibri" panose="020F0502020204030204" pitchFamily="34" charset="0"/>
              </a:rPr>
              <a:t>, </a:t>
            </a:r>
            <a:r>
              <a:rPr lang="tr-TR" sz="2000" dirty="0">
                <a:solidFill>
                  <a:srgbClr val="7030A0"/>
                </a:solidFill>
                <a:cs typeface="Calibri" panose="020F0502020204030204" pitchFamily="34" charset="0"/>
              </a:rPr>
              <a:t>Güney Afrika</a:t>
            </a:r>
            <a:r>
              <a:rPr lang="tr-TR" sz="2000" dirty="0">
                <a:cs typeface="Calibri" panose="020F0502020204030204" pitchFamily="34" charset="0"/>
              </a:rPr>
              <a:t>, </a:t>
            </a:r>
            <a:r>
              <a:rPr lang="tr-TR" sz="2000" dirty="0">
                <a:solidFill>
                  <a:srgbClr val="00B0F0"/>
                </a:solidFill>
                <a:cs typeface="Calibri" panose="020F0502020204030204" pitchFamily="34" charset="0"/>
              </a:rPr>
              <a:t>İrlanda</a:t>
            </a:r>
            <a:r>
              <a:rPr lang="tr-TR" sz="2000" dirty="0">
                <a:cs typeface="Calibri" panose="020F0502020204030204" pitchFamily="34" charset="0"/>
              </a:rPr>
              <a:t>, </a:t>
            </a:r>
            <a:r>
              <a:rPr lang="tr-TR" sz="2000" dirty="0">
                <a:solidFill>
                  <a:srgbClr val="00B0F0"/>
                </a:solidFill>
                <a:cs typeface="Calibri" panose="020F0502020204030204" pitchFamily="34" charset="0"/>
              </a:rPr>
              <a:t>Tanzanya</a:t>
            </a:r>
            <a:r>
              <a:rPr lang="tr-TR" sz="2000" dirty="0">
                <a:cs typeface="Calibri" panose="020F0502020204030204" pitchFamily="34" charset="0"/>
              </a:rPr>
              <a:t>, </a:t>
            </a:r>
            <a:r>
              <a:rPr lang="tr-TR" sz="2000" dirty="0">
                <a:solidFill>
                  <a:schemeClr val="accent3">
                    <a:lumMod val="75000"/>
                  </a:schemeClr>
                </a:solidFill>
                <a:cs typeface="Calibri" panose="020F0502020204030204" pitchFamily="34" charset="0"/>
              </a:rPr>
              <a:t>Filipinler</a:t>
            </a:r>
            <a:r>
              <a:rPr lang="tr-TR" sz="2000" dirty="0">
                <a:cs typeface="Calibri" panose="020F0502020204030204" pitchFamily="34" charset="0"/>
              </a:rPr>
              <a:t>, 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Kamerun</a:t>
            </a:r>
            <a:r>
              <a:rPr lang="tr-TR" sz="2000" dirty="0">
                <a:cs typeface="Calibri" panose="020F0502020204030204" pitchFamily="34" charset="0"/>
              </a:rPr>
              <a:t>, </a:t>
            </a:r>
            <a:r>
              <a:rPr lang="tr-TR" sz="2000" dirty="0">
                <a:solidFill>
                  <a:srgbClr val="FFC000"/>
                </a:solidFill>
                <a:cs typeface="Calibri" panose="020F0502020204030204" pitchFamily="34" charset="0"/>
              </a:rPr>
              <a:t>Hong-Kong</a:t>
            </a:r>
            <a:r>
              <a:rPr lang="tr-TR" sz="2000" dirty="0">
                <a:cs typeface="Calibri" panose="020F0502020204030204" pitchFamily="34" charset="0"/>
              </a:rPr>
              <a:t>, </a:t>
            </a:r>
            <a:r>
              <a:rPr lang="tr-TR" sz="2000" dirty="0">
                <a:solidFill>
                  <a:srgbClr val="FF0000"/>
                </a:solidFill>
                <a:cs typeface="Calibri" panose="020F0502020204030204" pitchFamily="34" charset="0"/>
              </a:rPr>
              <a:t>Jamaika</a:t>
            </a:r>
            <a:r>
              <a:rPr lang="tr-TR" sz="2000" dirty="0">
                <a:cs typeface="Calibri" panose="020F0502020204030204" pitchFamily="34" charset="0"/>
              </a:rPr>
              <a:t>, </a:t>
            </a:r>
            <a:r>
              <a:rPr lang="tr-TR" sz="2000" dirty="0">
                <a:solidFill>
                  <a:srgbClr val="7030A0"/>
                </a:solidFill>
                <a:cs typeface="Calibri" panose="020F0502020204030204" pitchFamily="34" charset="0"/>
              </a:rPr>
              <a:t>Kenya</a:t>
            </a:r>
            <a:r>
              <a:rPr lang="tr-TR" sz="2000" dirty="0">
                <a:cs typeface="Calibri" panose="020F0502020204030204" pitchFamily="34" charset="0"/>
              </a:rPr>
              <a:t>, </a:t>
            </a:r>
            <a:r>
              <a:rPr lang="tr-TR" sz="2000" dirty="0">
                <a:solidFill>
                  <a:srgbClr val="FF0000"/>
                </a:solidFill>
                <a:cs typeface="Calibri" panose="020F0502020204030204" pitchFamily="34" charset="0"/>
              </a:rPr>
              <a:t>Madagaskar</a:t>
            </a:r>
            <a:r>
              <a:rPr lang="tr-TR" sz="2000" dirty="0">
                <a:cs typeface="Calibri" panose="020F0502020204030204" pitchFamily="34" charset="0"/>
              </a:rPr>
              <a:t>, </a:t>
            </a:r>
            <a:r>
              <a:rPr lang="tr-TR" sz="2000" dirty="0">
                <a:solidFill>
                  <a:schemeClr val="accent3">
                    <a:lumMod val="75000"/>
                  </a:schemeClr>
                </a:solidFill>
                <a:cs typeface="Calibri" panose="020F0502020204030204" pitchFamily="34" charset="0"/>
              </a:rPr>
              <a:t>Papua Yeni Gine</a:t>
            </a:r>
            <a:r>
              <a:rPr lang="tr-TR" sz="2000" dirty="0">
                <a:cs typeface="Calibri" panose="020F0502020204030204" pitchFamily="34" charset="0"/>
              </a:rPr>
              <a:t>,</a:t>
            </a:r>
            <a:r>
              <a:rPr lang="tr-TR" sz="2000" dirty="0">
                <a:solidFill>
                  <a:srgbClr val="7030A0"/>
                </a:solidFill>
                <a:cs typeface="Calibri" panose="020F0502020204030204" pitchFamily="34" charset="0"/>
              </a:rPr>
              <a:t> Nijerya</a:t>
            </a:r>
            <a:r>
              <a:rPr lang="tr-TR" sz="2000" dirty="0">
                <a:cs typeface="Calibri" panose="020F0502020204030204" pitchFamily="34" charset="0"/>
              </a:rPr>
              <a:t>, </a:t>
            </a:r>
            <a:r>
              <a:rPr lang="tr-TR" sz="2000" dirty="0">
                <a:solidFill>
                  <a:srgbClr val="00B0F0"/>
                </a:solidFill>
                <a:cs typeface="Calibri" panose="020F0502020204030204" pitchFamily="34" charset="0"/>
              </a:rPr>
              <a:t>Sri Lanka</a:t>
            </a:r>
            <a:r>
              <a:rPr lang="tr-TR" sz="2000" dirty="0">
                <a:cs typeface="Calibri" panose="020F0502020204030204" pitchFamily="34" charset="0"/>
              </a:rPr>
              <a:t>, </a:t>
            </a:r>
            <a:r>
              <a:rPr lang="tr-TR" sz="2000" dirty="0">
                <a:solidFill>
                  <a:srgbClr val="FFC000"/>
                </a:solidFill>
                <a:cs typeface="Calibri" panose="020F0502020204030204" pitchFamily="34" charset="0"/>
              </a:rPr>
              <a:t>Uganda</a:t>
            </a:r>
            <a:r>
              <a:rPr lang="tr-TR" sz="2000" dirty="0">
                <a:cs typeface="Calibri" panose="020F0502020204030204" pitchFamily="34" charset="0"/>
              </a:rPr>
              <a:t>, 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Zambiya</a:t>
            </a:r>
            <a:r>
              <a:rPr lang="tr-TR" sz="2000" dirty="0">
                <a:cs typeface="Calibri" panose="020F0502020204030204" pitchFamily="34" charset="0"/>
              </a:rPr>
              <a:t>, </a:t>
            </a:r>
            <a:r>
              <a:rPr lang="tr-TR" sz="2000" dirty="0">
                <a:solidFill>
                  <a:srgbClr val="7030A0"/>
                </a:solidFill>
                <a:cs typeface="Calibri" panose="020F0502020204030204" pitchFamily="34" charset="0"/>
              </a:rPr>
              <a:t>Gambiya</a:t>
            </a:r>
            <a:r>
              <a:rPr lang="tr-TR" sz="2000" dirty="0">
                <a:cs typeface="Calibri" panose="020F0502020204030204" pitchFamily="34" charset="0"/>
              </a:rPr>
              <a:t>, </a:t>
            </a:r>
            <a:r>
              <a:rPr lang="tr-TR" sz="2000" dirty="0">
                <a:solidFill>
                  <a:srgbClr val="00B0F0"/>
                </a:solidFill>
                <a:cs typeface="Calibri" panose="020F0502020204030204" pitchFamily="34" charset="0"/>
              </a:rPr>
              <a:t>Malta</a:t>
            </a:r>
            <a:r>
              <a:rPr lang="tr-TR" sz="2000" dirty="0">
                <a:cs typeface="Calibri" panose="020F0502020204030204" pitchFamily="34" charset="0"/>
              </a:rPr>
              <a:t>, </a:t>
            </a:r>
            <a:r>
              <a:rPr lang="tr-TR" sz="2000" dirty="0">
                <a:solidFill>
                  <a:srgbClr val="FFC000"/>
                </a:solidFill>
                <a:cs typeface="Calibri" panose="020F0502020204030204" pitchFamily="34" charset="0"/>
              </a:rPr>
              <a:t>Somali</a:t>
            </a:r>
            <a:r>
              <a:rPr lang="tr-TR" sz="2000" dirty="0">
                <a:cs typeface="Calibri" panose="020F0502020204030204" pitchFamily="34" charset="0"/>
              </a:rPr>
              <a:t>, 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Bahama</a:t>
            </a:r>
            <a:r>
              <a:rPr lang="tr-TR" sz="2000" dirty="0">
                <a:cs typeface="Calibri" panose="020F0502020204030204" pitchFamily="34" charset="0"/>
              </a:rPr>
              <a:t>,</a:t>
            </a:r>
            <a:r>
              <a:rPr lang="tr-TR" sz="2000" dirty="0">
                <a:solidFill>
                  <a:schemeClr val="accent3">
                    <a:lumMod val="75000"/>
                  </a:schemeClr>
                </a:solidFill>
                <a:cs typeface="Calibri" panose="020F0502020204030204" pitchFamily="34" charset="0"/>
              </a:rPr>
              <a:t> Bermuda</a:t>
            </a:r>
            <a:r>
              <a:rPr lang="tr-TR" sz="2000" dirty="0">
                <a:cs typeface="Calibri" panose="020F0502020204030204" pitchFamily="34" charset="0"/>
              </a:rPr>
              <a:t>, </a:t>
            </a:r>
            <a:r>
              <a:rPr lang="tr-TR" sz="2000" dirty="0">
                <a:solidFill>
                  <a:srgbClr val="00B0F0"/>
                </a:solidFill>
                <a:cs typeface="Calibri" panose="020F0502020204030204" pitchFamily="34" charset="0"/>
              </a:rPr>
              <a:t>Falkland Adaları</a:t>
            </a:r>
            <a:r>
              <a:rPr lang="tr-TR" sz="2000" dirty="0">
                <a:cs typeface="Calibri" panose="020F0502020204030204" pitchFamily="34" charset="0"/>
              </a:rPr>
              <a:t>, </a:t>
            </a:r>
            <a:r>
              <a:rPr lang="tr-TR" sz="2000" dirty="0">
                <a:solidFill>
                  <a:srgbClr val="FF0000"/>
                </a:solidFill>
                <a:cs typeface="Calibri" panose="020F0502020204030204" pitchFamily="34" charset="0"/>
              </a:rPr>
              <a:t>Fiji, Gana</a:t>
            </a:r>
            <a:r>
              <a:rPr lang="tr-TR" sz="2000" dirty="0">
                <a:cs typeface="Calibri" panose="020F0502020204030204" pitchFamily="34" charset="0"/>
              </a:rPr>
              <a:t>, </a:t>
            </a:r>
            <a:r>
              <a:rPr lang="tr-TR" sz="2000" dirty="0">
                <a:solidFill>
                  <a:schemeClr val="accent3">
                    <a:lumMod val="75000"/>
                  </a:schemeClr>
                </a:solidFill>
                <a:cs typeface="Calibri" panose="020F0502020204030204" pitchFamily="34" charset="0"/>
              </a:rPr>
              <a:t>Lesoto</a:t>
            </a:r>
            <a:r>
              <a:rPr lang="tr-TR" sz="2000" dirty="0">
                <a:cs typeface="Calibri" panose="020F0502020204030204" pitchFamily="34" charset="0"/>
              </a:rPr>
              <a:t>, </a:t>
            </a:r>
            <a:r>
              <a:rPr lang="tr-TR" sz="2000" dirty="0" err="1">
                <a:solidFill>
                  <a:srgbClr val="7030A0"/>
                </a:solidFill>
                <a:cs typeface="Calibri" panose="020F0502020204030204" pitchFamily="34" charset="0"/>
              </a:rPr>
              <a:t>Libery</a:t>
            </a:r>
            <a:r>
              <a:rPr lang="tr-TR" sz="2000" dirty="0"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419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19573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793E87C-D3D6-4932-8CED-80BC5E6A72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tr-TR" sz="2400" b="1" dirty="0">
                <a:solidFill>
                  <a:srgbClr val="CC0099"/>
                </a:solidFill>
              </a:rPr>
              <a:t>Dil öğrenimi emek ve zaman ister, bunu kendinize sürekli hatırlatın</a:t>
            </a:r>
            <a:endParaRPr lang="en-US" sz="2000" b="1" dirty="0">
              <a:solidFill>
                <a:srgbClr val="CC0099"/>
              </a:solidFill>
            </a:endParaRPr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627310"/>
            <a:ext cx="6696744" cy="357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ülen Yüz 1"/>
          <p:cNvSpPr/>
          <p:nvPr/>
        </p:nvSpPr>
        <p:spPr>
          <a:xfrm>
            <a:off x="5220072" y="2060848"/>
            <a:ext cx="360040" cy="288032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741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793E87C-D3D6-4932-8CED-80BC5E6A72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2132856"/>
            <a:ext cx="8229600" cy="3993307"/>
          </a:xfrm>
          <a:prstGeom prst="rect">
            <a:avLst/>
          </a:prstGeom>
        </p:spPr>
        <p:txBody>
          <a:bodyPr/>
          <a:lstStyle/>
          <a:p>
            <a:r>
              <a:rPr lang="tr-TR" sz="2400" dirty="0">
                <a:cs typeface="Calibri" panose="020F0502020204030204" pitchFamily="34" charset="0"/>
              </a:rPr>
              <a:t>Yanlış yapmaktan korkmayın. Yanlış yaparak doğru cevabı buluruz.</a:t>
            </a:r>
          </a:p>
          <a:p>
            <a:r>
              <a:rPr lang="tr-TR" sz="2400" dirty="0">
                <a:cs typeface="Calibri" panose="020F0502020204030204" pitchFamily="34" charset="0"/>
              </a:rPr>
              <a:t>Anlamadığınızda sorun. Sorularınızı cevaplamak ve anlamsızlıkları gidermek için buradayız.</a:t>
            </a:r>
          </a:p>
          <a:p>
            <a:r>
              <a:rPr lang="tr-TR" sz="2400" dirty="0">
                <a:cs typeface="Calibri" panose="020F0502020204030204" pitchFamily="34" charset="0"/>
              </a:rPr>
              <a:t>İngilizceyi ilgi alanlarınızla birleştirin. İngilizce romanlar okuyun, İngilizce seslendirmeli diziler izleyin veya İngilizce müzik dinleyin(tabii sözlerini de takip ederek).</a:t>
            </a:r>
          </a:p>
          <a:p>
            <a:r>
              <a:rPr lang="tr-TR" sz="2400" dirty="0">
                <a:cs typeface="Calibri" panose="020F0502020204030204" pitchFamily="34" charset="0"/>
              </a:rPr>
              <a:t>Kısacası, dil öğrenirken eğlenin</a:t>
            </a:r>
          </a:p>
          <a:p>
            <a:endParaRPr lang="tr-TR" dirty="0"/>
          </a:p>
          <a:p>
            <a:endParaRPr lang="en-US" dirty="0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2555776" y="112474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365956" y="1356823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Başka neler yapabiliriz?</a:t>
            </a:r>
          </a:p>
        </p:txBody>
      </p:sp>
      <p:sp>
        <p:nvSpPr>
          <p:cNvPr id="6" name="Gülen Yüz 5"/>
          <p:cNvSpPr/>
          <p:nvPr/>
        </p:nvSpPr>
        <p:spPr>
          <a:xfrm>
            <a:off x="4752020" y="5007020"/>
            <a:ext cx="324036" cy="294187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4903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648856" y="126876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Gelelim İngilizce Hazırlık Programı’na…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899592" y="198884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Comic Sans MS" panose="030F0702030302020204" pitchFamily="66" charset="0"/>
              </a:rPr>
              <a:t>İngilizce Hazırlık sınıfı 1 akademik yıl olarak uygulanır.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Comic Sans MS" panose="030F0702030302020204" pitchFamily="66" charset="0"/>
            </a:endParaRPr>
          </a:p>
          <a:p>
            <a:endParaRPr lang="tr-TR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56" y="2933131"/>
            <a:ext cx="915040" cy="280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4139952" y="3492739"/>
            <a:ext cx="33483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CC0099"/>
                </a:solidFill>
              </a:rPr>
              <a:t>B2 Level</a:t>
            </a:r>
          </a:p>
          <a:p>
            <a:endParaRPr lang="tr-TR" sz="2000" b="1" dirty="0">
              <a:solidFill>
                <a:srgbClr val="CC0099"/>
              </a:solidFill>
            </a:endParaRPr>
          </a:p>
          <a:p>
            <a:r>
              <a:rPr lang="tr-TR" sz="2000" b="1" dirty="0">
                <a:solidFill>
                  <a:srgbClr val="CC0099"/>
                </a:solidFill>
              </a:rPr>
              <a:t>B1+ Level</a:t>
            </a:r>
          </a:p>
          <a:p>
            <a:endParaRPr lang="tr-TR" sz="2000" b="1" dirty="0">
              <a:solidFill>
                <a:srgbClr val="CC0099"/>
              </a:solidFill>
            </a:endParaRPr>
          </a:p>
          <a:p>
            <a:r>
              <a:rPr lang="tr-TR" sz="2000" b="1" dirty="0">
                <a:solidFill>
                  <a:srgbClr val="CC0099"/>
                </a:solidFill>
              </a:rPr>
              <a:t>B1 Level</a:t>
            </a:r>
          </a:p>
          <a:p>
            <a:endParaRPr lang="tr-TR" sz="2000" b="1" dirty="0">
              <a:solidFill>
                <a:srgbClr val="CC0099"/>
              </a:solidFill>
            </a:endParaRPr>
          </a:p>
          <a:p>
            <a:r>
              <a:rPr lang="tr-TR" sz="2000" b="1" dirty="0">
                <a:solidFill>
                  <a:srgbClr val="CC0099"/>
                </a:solidFill>
              </a:rPr>
              <a:t>A1- A2 Level</a:t>
            </a:r>
          </a:p>
        </p:txBody>
      </p:sp>
    </p:spTree>
    <p:extLst>
      <p:ext uri="{BB962C8B-B14F-4D97-AF65-F5344CB8AC3E}">
        <p14:creationId xmlns:p14="http://schemas.microsoft.com/office/powerpoint/2010/main" val="3127606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39099"/>
              </p:ext>
            </p:extLst>
          </p:nvPr>
        </p:nvGraphicFramePr>
        <p:xfrm>
          <a:off x="1499826" y="1988530"/>
          <a:ext cx="6144345" cy="197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1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8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81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0592"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OAK  </a:t>
                      </a:r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PINE  </a:t>
                      </a:r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A2</a:t>
                      </a:r>
                    </a:p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MAPLE  </a:t>
                      </a:r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A2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1768"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  <a:p>
                      <a:pPr algn="ctr"/>
                      <a:r>
                        <a:rPr lang="tr-TR" b="1" dirty="0"/>
                        <a:t>SINIF:</a:t>
                      </a:r>
                      <a:r>
                        <a:rPr lang="tr-TR" b="1" baseline="0" dirty="0"/>
                        <a:t> B401</a:t>
                      </a:r>
                    </a:p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SINIF:</a:t>
                      </a:r>
                      <a:r>
                        <a:rPr lang="tr-TR" b="1" baseline="0" dirty="0"/>
                        <a:t> B403</a:t>
                      </a:r>
                      <a:endParaRPr lang="tr-TR" b="1" dirty="0"/>
                    </a:p>
                    <a:p>
                      <a:pPr algn="ctr"/>
                      <a:r>
                        <a:rPr lang="tr-TR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SINIF:</a:t>
                      </a:r>
                      <a:r>
                        <a:rPr lang="tr-TR" b="1" baseline="0" dirty="0"/>
                        <a:t> B404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727683" y="5148823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SINIF LİSTELERİ İLK DERS GÜNÜ AÇIKLANACAKTIR.</a:t>
            </a:r>
          </a:p>
        </p:txBody>
      </p:sp>
      <p:pic>
        <p:nvPicPr>
          <p:cNvPr id="5" name="Picture 26" descr="Warning symbol, Warning sign Template | PosterMyW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13809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0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735796" y="119675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>
                <a:solidFill>
                  <a:srgbClr val="CC0099"/>
                </a:solidFill>
              </a:rPr>
              <a:t>Lesson</a:t>
            </a:r>
            <a:r>
              <a:rPr lang="tr-TR" sz="2400" dirty="0">
                <a:solidFill>
                  <a:srgbClr val="CC0099"/>
                </a:solidFill>
              </a:rPr>
              <a:t> Schedule</a:t>
            </a: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xmlns="" id="{B6972B38-CE4D-DA98-EB8E-383C0F144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18393"/>
              </p:ext>
            </p:extLst>
          </p:nvPr>
        </p:nvGraphicFramePr>
        <p:xfrm>
          <a:off x="683568" y="2276872"/>
          <a:ext cx="7920880" cy="3672408"/>
        </p:xfrm>
        <a:graphic>
          <a:graphicData uri="http://schemas.openxmlformats.org/drawingml/2006/table">
            <a:tbl>
              <a:tblPr firstRow="1" firstCol="1" bandRow="1"/>
              <a:tblGrid>
                <a:gridCol w="892097">
                  <a:extLst>
                    <a:ext uri="{9D8B030D-6E8A-4147-A177-3AD203B41FA5}">
                      <a16:colId xmlns:a16="http://schemas.microsoft.com/office/drawing/2014/main" xmlns="" val="3998152690"/>
                    </a:ext>
                  </a:extLst>
                </a:gridCol>
                <a:gridCol w="759127">
                  <a:extLst>
                    <a:ext uri="{9D8B030D-6E8A-4147-A177-3AD203B41FA5}">
                      <a16:colId xmlns:a16="http://schemas.microsoft.com/office/drawing/2014/main" xmlns="" val="3316405719"/>
                    </a:ext>
                  </a:extLst>
                </a:gridCol>
                <a:gridCol w="1204773">
                  <a:extLst>
                    <a:ext uri="{9D8B030D-6E8A-4147-A177-3AD203B41FA5}">
                      <a16:colId xmlns:a16="http://schemas.microsoft.com/office/drawing/2014/main" xmlns="" val="1394454633"/>
                    </a:ext>
                  </a:extLst>
                </a:gridCol>
                <a:gridCol w="1303090">
                  <a:extLst>
                    <a:ext uri="{9D8B030D-6E8A-4147-A177-3AD203B41FA5}">
                      <a16:colId xmlns:a16="http://schemas.microsoft.com/office/drawing/2014/main" xmlns="" val="3628269261"/>
                    </a:ext>
                  </a:extLst>
                </a:gridCol>
                <a:gridCol w="1239426">
                  <a:extLst>
                    <a:ext uri="{9D8B030D-6E8A-4147-A177-3AD203B41FA5}">
                      <a16:colId xmlns:a16="http://schemas.microsoft.com/office/drawing/2014/main" xmlns="" val="1416793998"/>
                    </a:ext>
                  </a:extLst>
                </a:gridCol>
                <a:gridCol w="1316788">
                  <a:extLst>
                    <a:ext uri="{9D8B030D-6E8A-4147-A177-3AD203B41FA5}">
                      <a16:colId xmlns:a16="http://schemas.microsoft.com/office/drawing/2014/main" xmlns="" val="3616528592"/>
                    </a:ext>
                  </a:extLst>
                </a:gridCol>
                <a:gridCol w="1205579">
                  <a:extLst>
                    <a:ext uri="{9D8B030D-6E8A-4147-A177-3AD203B41FA5}">
                      <a16:colId xmlns:a16="http://schemas.microsoft.com/office/drawing/2014/main" xmlns="" val="4202800737"/>
                    </a:ext>
                  </a:extLst>
                </a:gridCol>
              </a:tblGrid>
              <a:tr h="31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Wednesday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Thursday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Friday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0693190"/>
                  </a:ext>
                </a:extLst>
              </a:tr>
              <a:tr h="645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Lesson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09: 00- 09: 40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 Course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 Course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 Course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 Course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 Course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9297807"/>
                  </a:ext>
                </a:extLst>
              </a:tr>
              <a:tr h="645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Lesson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10:00- 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10: 40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 Course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 Course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 Course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 Course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 Course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36965"/>
                  </a:ext>
                </a:extLst>
              </a:tr>
              <a:tr h="645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3rd Lesson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10: 50- 11: 30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 Course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 Course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 Course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 Course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 Course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1909249"/>
                  </a:ext>
                </a:extLst>
              </a:tr>
              <a:tr h="738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4th Lesson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11:40-12:20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Reading &amp; 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Writing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Reading &amp; Writing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Reading &amp;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Writing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Reading &amp;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Writing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 Course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0903424"/>
                  </a:ext>
                </a:extLst>
              </a:tr>
              <a:tr h="678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5th Lesson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12:30-13:10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Reading &amp;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Writing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Reading &amp;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Writing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Reading &amp;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Writing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Reading &amp;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Writing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5711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107519"/>
      </p:ext>
    </p:extLst>
  </p:cSld>
  <p:clrMapOvr>
    <a:masterClrMapping/>
  </p:clrMapOvr>
</p:sld>
</file>

<file path=ppt/theme/theme1.xml><?xml version="1.0" encoding="utf-8"?>
<a:theme xmlns:a="http://schemas.openxmlformats.org/drawingml/2006/main" name="YDYO sunum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YDYO sunum</Template>
  <TotalTime>1984</TotalTime>
  <Words>1100</Words>
  <Application>Microsoft Office PowerPoint</Application>
  <PresentationFormat>Ekran Gösterisi (4:3)</PresentationFormat>
  <Paragraphs>242</Paragraphs>
  <Slides>31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YDYO sunum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Handegül Demirhan</dc:creator>
  <cp:lastModifiedBy>Cansu İrem Küpeli</cp:lastModifiedBy>
  <cp:revision>106</cp:revision>
  <dcterms:created xsi:type="dcterms:W3CDTF">2020-09-28T13:00:54Z</dcterms:created>
  <dcterms:modified xsi:type="dcterms:W3CDTF">2022-09-14T07:12:54Z</dcterms:modified>
</cp:coreProperties>
</file>