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3" r:id="rId4"/>
    <p:sldId id="264" r:id="rId5"/>
    <p:sldId id="265" r:id="rId6"/>
    <p:sldId id="270" r:id="rId7"/>
    <p:sldId id="266" r:id="rId8"/>
    <p:sldId id="267" r:id="rId9"/>
    <p:sldId id="268" r:id="rId10"/>
    <p:sldId id="258" r:id="rId11"/>
    <p:sldId id="257" r:id="rId12"/>
    <p:sldId id="260" r:id="rId13"/>
    <p:sldId id="259" r:id="rId14"/>
    <p:sldId id="261" r:id="rId15"/>
    <p:sldId id="271" r:id="rId1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1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11.12.2018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11.12.2018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11.12.2018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11.12.2018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11.12.2018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11.12.2018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11.12.2018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11.12.2018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11.12.2018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11.12.2018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11.12.2018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11.12.2018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yokak.gov.t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539552" y="2636912"/>
            <a:ext cx="8204448" cy="2520280"/>
          </a:xfrm>
        </p:spPr>
        <p:style>
          <a:lnRef idx="2">
            <a:schemeClr val="accent2"/>
          </a:lnRef>
          <a:fillRef idx="1">
            <a:schemeClr val="lt1"/>
          </a:fillRef>
          <a:effectRef idx="0">
            <a:schemeClr val="accent2"/>
          </a:effectRef>
          <a:fontRef idx="minor">
            <a:schemeClr val="dk1"/>
          </a:fontRef>
        </p:style>
        <p:txBody>
          <a:bodyPr>
            <a:noAutofit/>
          </a:bodyPr>
          <a:lstStyle/>
          <a:p>
            <a:r>
              <a:rPr lang="tr-TR" sz="4000" b="1" dirty="0" smtClean="0"/>
              <a:t>İSTANBUL GEDİK ÜNİVERSİTESİ </a:t>
            </a:r>
            <a:br>
              <a:rPr lang="tr-TR" sz="4000" b="1" dirty="0" smtClean="0"/>
            </a:br>
            <a:r>
              <a:rPr lang="tr-TR" sz="4000" b="1" dirty="0" smtClean="0"/>
              <a:t>KALİTE </a:t>
            </a:r>
            <a:br>
              <a:rPr lang="tr-TR" sz="4000" b="1" dirty="0" smtClean="0"/>
            </a:br>
            <a:r>
              <a:rPr lang="tr-TR" sz="4000" b="1" smtClean="0"/>
              <a:t>ÇALIŞMA SÜREÇLERİ</a:t>
            </a:r>
            <a:endParaRPr lang="tr-TR" sz="2000" b="1" dirty="0"/>
          </a:p>
        </p:txBody>
      </p:sp>
      <p:pic>
        <p:nvPicPr>
          <p:cNvPr id="5" name="Picture 3" descr="Macintosh HD:Users:grafiker:Desktop:LOGOLAR:yeni logolar:gedik_logo_t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692696"/>
            <a:ext cx="4320480" cy="1800200"/>
          </a:xfrm>
          <a:prstGeom prst="rect">
            <a:avLst/>
          </a:prstGeom>
          <a:noFill/>
          <a:ln>
            <a:noFill/>
          </a:ln>
        </p:spPr>
      </p:pic>
      <p:sp>
        <p:nvSpPr>
          <p:cNvPr id="6" name="Başlık 1"/>
          <p:cNvSpPr txBox="1">
            <a:spLocks/>
          </p:cNvSpPr>
          <p:nvPr/>
        </p:nvSpPr>
        <p:spPr>
          <a:xfrm>
            <a:off x="539552" y="5157192"/>
            <a:ext cx="8204448" cy="576064"/>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tr-TR" sz="2000" b="1" dirty="0" smtClean="0"/>
              <a:t>İstanbul Gedik Üniversitesi Kalite Farkındalık Toplantısı  - 1          26.11.2018</a:t>
            </a:r>
            <a:endParaRPr lang="tr-TR" sz="2000" b="1" dirty="0"/>
          </a:p>
        </p:txBody>
      </p:sp>
    </p:spTree>
    <p:extLst>
      <p:ext uri="{BB962C8B-B14F-4D97-AF65-F5344CB8AC3E}">
        <p14:creationId xmlns:p14="http://schemas.microsoft.com/office/powerpoint/2010/main" val="3978029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539552" y="319283"/>
            <a:ext cx="8208912" cy="640175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fontAlgn="base"/>
            <a:r>
              <a:rPr lang="tr-TR" sz="2000" dirty="0" smtClean="0"/>
              <a:t>	</a:t>
            </a:r>
            <a:r>
              <a:rPr lang="tr-TR" dirty="0" smtClean="0"/>
              <a:t>İstanbul </a:t>
            </a:r>
            <a:r>
              <a:rPr lang="tr-TR" dirty="0"/>
              <a:t>Gedik Üniversitesi Kalite Komisyonu, 23 Temmuz 2015 tarihli ve 29423 sayılı Resmi </a:t>
            </a:r>
            <a:r>
              <a:rPr lang="tr-TR" dirty="0" err="1"/>
              <a:t>Gazete’de</a:t>
            </a:r>
            <a:r>
              <a:rPr lang="tr-TR" dirty="0"/>
              <a:t> ilan edilen “Yükseköğretim Kalite Güvencesi Yönetmeliği’nin </a:t>
            </a:r>
            <a:r>
              <a:rPr lang="tr-TR" dirty="0" smtClean="0"/>
              <a:t>yedinci </a:t>
            </a:r>
            <a:r>
              <a:rPr lang="tr-TR" dirty="0"/>
              <a:t>maddesi gereği, 13.12.2017 tarih ve 2017/35 sayılı Senato Kararı ile oluşturulmuştur.</a:t>
            </a:r>
          </a:p>
          <a:p>
            <a:pPr fontAlgn="base"/>
            <a:endParaRPr lang="tr-TR" sz="1600" b="1" dirty="0" smtClean="0"/>
          </a:p>
          <a:p>
            <a:pPr fontAlgn="base"/>
            <a:r>
              <a:rPr lang="tr-TR" sz="1600" b="1" dirty="0" smtClean="0"/>
              <a:t>Kalite </a:t>
            </a:r>
            <a:r>
              <a:rPr lang="tr-TR" sz="1600" b="1" dirty="0"/>
              <a:t>Komisyonu </a:t>
            </a:r>
            <a:r>
              <a:rPr lang="tr-TR" sz="1600" b="1" dirty="0" smtClean="0"/>
              <a:t>Üyeleri</a:t>
            </a:r>
          </a:p>
          <a:p>
            <a:pPr fontAlgn="base"/>
            <a:endParaRPr lang="tr-TR" sz="1600" dirty="0"/>
          </a:p>
          <a:p>
            <a:pPr fontAlgn="base"/>
            <a:r>
              <a:rPr lang="tr-TR" sz="1600" dirty="0" smtClean="0"/>
              <a:t>Başkan	Rektör				Prof</a:t>
            </a:r>
            <a:r>
              <a:rPr lang="tr-TR" sz="1600" dirty="0"/>
              <a:t>. Dr. Zafer UTLU</a:t>
            </a:r>
            <a:endParaRPr lang="tr-TR" sz="1600" dirty="0" smtClean="0"/>
          </a:p>
          <a:p>
            <a:pPr fontAlgn="base"/>
            <a:r>
              <a:rPr lang="tr-TR" sz="1600" dirty="0"/>
              <a:t>	</a:t>
            </a:r>
            <a:r>
              <a:rPr lang="tr-TR" sz="1600" dirty="0" smtClean="0"/>
              <a:t>Komisyon Başkanı</a:t>
            </a:r>
          </a:p>
          <a:p>
            <a:pPr fontAlgn="base"/>
            <a:r>
              <a:rPr lang="tr-TR" sz="1600" dirty="0" smtClean="0"/>
              <a:t>Üye	Rektör Yardımcısı			Prof</a:t>
            </a:r>
            <a:r>
              <a:rPr lang="tr-TR" sz="1600" dirty="0"/>
              <a:t>. Dr. H. Şaduman OKUMUŞ</a:t>
            </a:r>
            <a:endParaRPr lang="tr-TR" sz="1600" dirty="0" smtClean="0"/>
          </a:p>
          <a:p>
            <a:pPr fontAlgn="base"/>
            <a:r>
              <a:rPr lang="tr-TR" sz="1600" dirty="0"/>
              <a:t>	</a:t>
            </a:r>
            <a:r>
              <a:rPr lang="tr-TR" sz="1600" dirty="0" smtClean="0"/>
              <a:t>Komisyon </a:t>
            </a:r>
            <a:r>
              <a:rPr lang="tr-TR" sz="1600" dirty="0"/>
              <a:t>Başkan </a:t>
            </a:r>
            <a:r>
              <a:rPr lang="tr-TR" sz="1600" dirty="0" smtClean="0"/>
              <a:t>V.</a:t>
            </a:r>
          </a:p>
          <a:p>
            <a:pPr fontAlgn="base"/>
            <a:r>
              <a:rPr lang="tr-TR" sz="1600" dirty="0" smtClean="0"/>
              <a:t>Üye	Spor </a:t>
            </a:r>
            <a:r>
              <a:rPr lang="tr-TR" sz="1600" dirty="0"/>
              <a:t>Bilimleri </a:t>
            </a:r>
            <a:r>
              <a:rPr lang="tr-TR" sz="1600" dirty="0" smtClean="0"/>
              <a:t>Fakültesi		Prof</a:t>
            </a:r>
            <a:r>
              <a:rPr lang="tr-TR" sz="1600" dirty="0"/>
              <a:t>. Dr. Mustafa Kamil ÖZER</a:t>
            </a:r>
            <a:br>
              <a:rPr lang="tr-TR" sz="1600" dirty="0"/>
            </a:br>
            <a:r>
              <a:rPr lang="tr-TR" sz="1600" dirty="0" smtClean="0"/>
              <a:t>Üye	Fen </a:t>
            </a:r>
            <a:r>
              <a:rPr lang="tr-TR" sz="1600" dirty="0"/>
              <a:t>Bilimleri </a:t>
            </a:r>
            <a:r>
              <a:rPr lang="tr-TR" sz="1600" dirty="0" smtClean="0"/>
              <a:t>Enstitüsü			Prof</a:t>
            </a:r>
            <a:r>
              <a:rPr lang="tr-TR" sz="1600" dirty="0"/>
              <a:t>. Dr. Sunullah ÖZBEK</a:t>
            </a:r>
            <a:br>
              <a:rPr lang="tr-TR" sz="1600" dirty="0"/>
            </a:br>
            <a:r>
              <a:rPr lang="tr-TR" sz="1600" dirty="0" smtClean="0"/>
              <a:t>Üye	Sağlık </a:t>
            </a:r>
            <a:r>
              <a:rPr lang="tr-TR" sz="1600" dirty="0"/>
              <a:t>Bilimleri </a:t>
            </a:r>
            <a:r>
              <a:rPr lang="tr-TR" sz="1600" dirty="0" smtClean="0"/>
              <a:t>Enstitüsü		Prof</a:t>
            </a:r>
            <a:r>
              <a:rPr lang="tr-TR" sz="1600" dirty="0"/>
              <a:t>. Dr. Haydar ÖZPINAR</a:t>
            </a:r>
            <a:br>
              <a:rPr lang="tr-TR" sz="1600" dirty="0"/>
            </a:br>
            <a:r>
              <a:rPr lang="tr-TR" sz="1600" dirty="0" smtClean="0"/>
              <a:t>Üye	Sağlık </a:t>
            </a:r>
            <a:r>
              <a:rPr lang="tr-TR" sz="1600" dirty="0"/>
              <a:t>Bilimleri Enstitüsü </a:t>
            </a:r>
            <a:r>
              <a:rPr lang="tr-TR" sz="1600" dirty="0" smtClean="0"/>
              <a:t>		Prof</a:t>
            </a:r>
            <a:r>
              <a:rPr lang="tr-TR" sz="1600" dirty="0"/>
              <a:t>. Dr. Güner ARKUN</a:t>
            </a:r>
            <a:br>
              <a:rPr lang="tr-TR" sz="1600" dirty="0"/>
            </a:br>
            <a:r>
              <a:rPr lang="tr-TR" sz="1600" dirty="0" smtClean="0"/>
              <a:t>Üye	Güzel </a:t>
            </a:r>
            <a:r>
              <a:rPr lang="tr-TR" sz="1600" dirty="0"/>
              <a:t>Sanatlar ve Mim. </a:t>
            </a:r>
            <a:r>
              <a:rPr lang="tr-TR" sz="1600" dirty="0" smtClean="0"/>
              <a:t>Fakültesi		Prof</a:t>
            </a:r>
            <a:r>
              <a:rPr lang="tr-TR" sz="1600" dirty="0"/>
              <a:t>. Hayriye KOÇ BAŞARA</a:t>
            </a:r>
            <a:br>
              <a:rPr lang="tr-TR" sz="1600" dirty="0"/>
            </a:br>
            <a:r>
              <a:rPr lang="tr-TR" sz="1600" dirty="0" smtClean="0"/>
              <a:t>Üye	İktisadi</a:t>
            </a:r>
            <a:r>
              <a:rPr lang="tr-TR" sz="1600" dirty="0"/>
              <a:t>, İdari ve Sosyal Bil. </a:t>
            </a:r>
            <a:r>
              <a:rPr lang="tr-TR" sz="1600" dirty="0" smtClean="0"/>
              <a:t>Fakültesi	Doç</a:t>
            </a:r>
            <a:r>
              <a:rPr lang="tr-TR" sz="1600" dirty="0"/>
              <a:t>. Dr. Burcu YAVUZ TİFTİKÇİGİL</a:t>
            </a:r>
            <a:br>
              <a:rPr lang="tr-TR" sz="1600" dirty="0"/>
            </a:br>
            <a:r>
              <a:rPr lang="tr-TR" sz="1600" dirty="0" smtClean="0"/>
              <a:t>Üye</a:t>
            </a:r>
            <a:r>
              <a:rPr lang="tr-TR" sz="1600" dirty="0" smtClean="0"/>
              <a:t>	Sosyal </a:t>
            </a:r>
            <a:r>
              <a:rPr lang="tr-TR" sz="1600" dirty="0"/>
              <a:t>Bilimler </a:t>
            </a:r>
            <a:r>
              <a:rPr lang="tr-TR" sz="1600" dirty="0" smtClean="0"/>
              <a:t>Enstitüsü		</a:t>
            </a:r>
            <a:r>
              <a:rPr lang="tr-TR" sz="1600" dirty="0" smtClean="0"/>
              <a:t>Doç. Dr. </a:t>
            </a:r>
            <a:r>
              <a:rPr lang="tr-TR" sz="1600" dirty="0"/>
              <a:t>Tuna </a:t>
            </a:r>
            <a:r>
              <a:rPr lang="tr-TR" sz="1600" dirty="0" smtClean="0"/>
              <a:t>USLU</a:t>
            </a:r>
          </a:p>
          <a:p>
            <a:pPr fontAlgn="base"/>
            <a:r>
              <a:rPr lang="tr-TR" sz="1600" dirty="0"/>
              <a:t>Üye	Mühendislik Fakültesi			Dr. </a:t>
            </a:r>
            <a:r>
              <a:rPr lang="tr-TR" sz="1600" dirty="0" smtClean="0"/>
              <a:t>Öğretim </a:t>
            </a:r>
            <a:r>
              <a:rPr lang="tr-TR" sz="1600" dirty="0"/>
              <a:t>Üyesi İlknur KOÇAŞ KOZBE</a:t>
            </a:r>
            <a:r>
              <a:rPr lang="tr-TR" sz="1600" dirty="0"/>
              <a:t/>
            </a:r>
            <a:br>
              <a:rPr lang="tr-TR" sz="1600" dirty="0"/>
            </a:br>
            <a:r>
              <a:rPr lang="tr-TR" sz="1600" dirty="0" smtClean="0"/>
              <a:t>Üye	Meslek Yüksekokulu			Dr</a:t>
            </a:r>
            <a:r>
              <a:rPr lang="tr-TR" sz="1600" dirty="0"/>
              <a:t>. Öğretim Üyesi Polat TOPUZ</a:t>
            </a:r>
            <a:br>
              <a:rPr lang="tr-TR" sz="1600" dirty="0"/>
            </a:br>
            <a:r>
              <a:rPr lang="tr-TR" sz="1600" dirty="0" smtClean="0"/>
              <a:t>Üye	Yabancı </a:t>
            </a:r>
            <a:r>
              <a:rPr lang="tr-TR" sz="1600" dirty="0"/>
              <a:t>Diller Yük. </a:t>
            </a:r>
            <a:r>
              <a:rPr lang="tr-TR" sz="1600" dirty="0" smtClean="0"/>
              <a:t>Müdürü		Dr</a:t>
            </a:r>
            <a:r>
              <a:rPr lang="tr-TR" sz="1600" dirty="0"/>
              <a:t>. Olcay ŞEMİEOĞLU</a:t>
            </a:r>
            <a:br>
              <a:rPr lang="tr-TR" sz="1600" dirty="0"/>
            </a:br>
            <a:r>
              <a:rPr lang="tr-TR" sz="1600" dirty="0" smtClean="0"/>
              <a:t>Üye	Genel Sekreter			M</a:t>
            </a:r>
            <a:r>
              <a:rPr lang="tr-TR" sz="1600" dirty="0"/>
              <a:t>. Tevfik TETİK</a:t>
            </a:r>
            <a:br>
              <a:rPr lang="tr-TR" sz="1600" dirty="0"/>
            </a:br>
            <a:r>
              <a:rPr lang="tr-TR" sz="1600" dirty="0" smtClean="0"/>
              <a:t>Üye	Genel </a:t>
            </a:r>
            <a:r>
              <a:rPr lang="tr-TR" sz="1600" dirty="0"/>
              <a:t>Sekreter </a:t>
            </a:r>
            <a:r>
              <a:rPr lang="tr-TR" sz="1600" dirty="0" smtClean="0"/>
              <a:t>Yardımcısı		</a:t>
            </a:r>
            <a:r>
              <a:rPr lang="tr-TR" sz="1600" dirty="0" err="1" smtClean="0"/>
              <a:t>Gülperen</a:t>
            </a:r>
            <a:r>
              <a:rPr lang="tr-TR" sz="1600" dirty="0" smtClean="0"/>
              <a:t> </a:t>
            </a:r>
            <a:r>
              <a:rPr lang="tr-TR" sz="1600" dirty="0"/>
              <a:t>KORDEL</a:t>
            </a:r>
            <a:br>
              <a:rPr lang="tr-TR" sz="1600" dirty="0"/>
            </a:br>
            <a:r>
              <a:rPr lang="tr-TR" sz="1600" dirty="0" smtClean="0"/>
              <a:t>Üye	Strateji </a:t>
            </a:r>
            <a:r>
              <a:rPr lang="tr-TR" sz="1600" dirty="0"/>
              <a:t>Geliştirme Daire Başkan </a:t>
            </a:r>
            <a:r>
              <a:rPr lang="tr-TR" sz="1600" dirty="0" smtClean="0"/>
              <a:t>V.	Nilgün </a:t>
            </a:r>
            <a:r>
              <a:rPr lang="tr-TR" sz="1600" dirty="0"/>
              <a:t>DENİZ KORKMAZ</a:t>
            </a:r>
            <a:br>
              <a:rPr lang="tr-TR" sz="1600" dirty="0"/>
            </a:br>
            <a:r>
              <a:rPr lang="tr-TR" sz="1600" dirty="0" smtClean="0"/>
              <a:t>Üye	Öğrenci Temsilcisi			Öğrenci </a:t>
            </a:r>
            <a:r>
              <a:rPr lang="tr-TR" sz="1600" dirty="0"/>
              <a:t>Konsey Başkanı</a:t>
            </a:r>
          </a:p>
        </p:txBody>
      </p:sp>
      <p:pic>
        <p:nvPicPr>
          <p:cNvPr id="10" name="Picture 4" descr="Macintosh HD:Users:grafiker:Desktop:LOGOLAR:yeni logolar:gedik_logo_tekli_tr.jpg"/>
          <p:cNvPicPr/>
          <p:nvPr/>
        </p:nvPicPr>
        <p:blipFill>
          <a:blip r:embed="rId2">
            <a:alphaModFix amt="10000"/>
            <a:extLst>
              <a:ext uri="{28A0092B-C50C-407E-A947-70E740481C1C}">
                <a14:useLocalDpi xmlns:a14="http://schemas.microsoft.com/office/drawing/2010/main" val="0"/>
              </a:ext>
            </a:extLst>
          </a:blip>
          <a:srcRect/>
          <a:stretch>
            <a:fillRect/>
          </a:stretch>
        </p:blipFill>
        <p:spPr bwMode="auto">
          <a:xfrm>
            <a:off x="1259631" y="76185"/>
            <a:ext cx="6407785" cy="6680200"/>
          </a:xfrm>
          <a:prstGeom prst="rect">
            <a:avLst/>
          </a:prstGeom>
          <a:noFill/>
          <a:ln>
            <a:noFill/>
          </a:ln>
        </p:spPr>
      </p:pic>
    </p:spTree>
    <p:extLst>
      <p:ext uri="{BB962C8B-B14F-4D97-AF65-F5344CB8AC3E}">
        <p14:creationId xmlns:p14="http://schemas.microsoft.com/office/powerpoint/2010/main" val="22889755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827584" y="836712"/>
            <a:ext cx="7488832" cy="5184576"/>
          </a:xfrm>
        </p:spPr>
        <p:style>
          <a:lnRef idx="2">
            <a:schemeClr val="accent2"/>
          </a:lnRef>
          <a:fillRef idx="1">
            <a:schemeClr val="lt1"/>
          </a:fillRef>
          <a:effectRef idx="0">
            <a:schemeClr val="accent2"/>
          </a:effectRef>
          <a:fontRef idx="minor">
            <a:schemeClr val="dk1"/>
          </a:fontRef>
        </p:style>
        <p:txBody>
          <a:bodyPr>
            <a:noAutofit/>
          </a:bodyPr>
          <a:lstStyle/>
          <a:p>
            <a:r>
              <a:rPr lang="tr-TR" sz="2400" dirty="0" smtClean="0"/>
              <a:t>	</a:t>
            </a:r>
            <a:r>
              <a:rPr lang="tr-TR" sz="2200" dirty="0" smtClean="0"/>
              <a:t>Strateji Geliştirme </a:t>
            </a:r>
            <a:r>
              <a:rPr lang="tr-TR" sz="2200" dirty="0"/>
              <a:t>Daire Başkanlığı bünyesinde kalite güvence sistemini tesis etmek amacıyla iki </a:t>
            </a:r>
            <a:r>
              <a:rPr lang="tr-TR" sz="2200" dirty="0" smtClean="0"/>
              <a:t>alt birim</a:t>
            </a:r>
            <a:r>
              <a:rPr lang="tr-TR" sz="2200" dirty="0"/>
              <a:t> </a:t>
            </a:r>
            <a:r>
              <a:rPr lang="tr-TR" sz="2200" dirty="0" smtClean="0"/>
              <a:t>oluşturulmuştur. Bu birimler; </a:t>
            </a:r>
            <a:br>
              <a:rPr lang="tr-TR" sz="2200" dirty="0" smtClean="0"/>
            </a:br>
            <a:r>
              <a:rPr lang="tr-TR" sz="2200" dirty="0" smtClean="0"/>
              <a:t/>
            </a:r>
            <a:br>
              <a:rPr lang="tr-TR" sz="2200" dirty="0" smtClean="0"/>
            </a:br>
            <a:r>
              <a:rPr lang="tr-TR" sz="2200" dirty="0" smtClean="0"/>
              <a:t>* </a:t>
            </a:r>
            <a:r>
              <a:rPr lang="tr-TR" sz="2200" b="1" dirty="0" smtClean="0"/>
              <a:t>Kurumsal </a:t>
            </a:r>
            <a:r>
              <a:rPr lang="tr-TR" sz="2200" b="1" dirty="0"/>
              <a:t>Strateji Planlama Birimi </a:t>
            </a:r>
            <a:r>
              <a:rPr lang="tr-TR" sz="2200" dirty="0"/>
              <a:t>ve </a:t>
            </a:r>
            <a:r>
              <a:rPr lang="tr-TR" sz="2200" dirty="0" smtClean="0"/>
              <a:t/>
            </a:r>
            <a:br>
              <a:rPr lang="tr-TR" sz="2200" dirty="0" smtClean="0"/>
            </a:br>
            <a:r>
              <a:rPr lang="tr-TR" sz="2200" dirty="0" smtClean="0"/>
              <a:t>* </a:t>
            </a:r>
            <a:r>
              <a:rPr lang="tr-TR" sz="2200" b="1" dirty="0" smtClean="0"/>
              <a:t>Kalite Koordinasyon </a:t>
            </a:r>
            <a:r>
              <a:rPr lang="tr-TR" sz="2200" b="1" dirty="0"/>
              <a:t>Birimi</a:t>
            </a:r>
            <a:r>
              <a:rPr lang="tr-TR" sz="2200" dirty="0"/>
              <a:t>nden </a:t>
            </a:r>
            <a:r>
              <a:rPr lang="tr-TR" sz="2200" dirty="0" smtClean="0"/>
              <a:t/>
            </a:r>
            <a:br>
              <a:rPr lang="tr-TR" sz="2200" dirty="0" smtClean="0"/>
            </a:br>
            <a:r>
              <a:rPr lang="tr-TR" sz="2200" dirty="0" smtClean="0"/>
              <a:t/>
            </a:r>
            <a:br>
              <a:rPr lang="tr-TR" sz="2200" dirty="0" smtClean="0"/>
            </a:br>
            <a:r>
              <a:rPr lang="tr-TR" sz="2200" dirty="0" smtClean="0"/>
              <a:t>oluşmakta </a:t>
            </a:r>
            <a:r>
              <a:rPr lang="tr-TR" sz="2200" dirty="0"/>
              <a:t>olup, </a:t>
            </a:r>
            <a:r>
              <a:rPr lang="tr-TR" sz="2200" dirty="0" smtClean="0"/>
              <a:t>2019 </a:t>
            </a:r>
            <a:r>
              <a:rPr lang="tr-TR" sz="2200" dirty="0"/>
              <a:t>yılında faaliyete </a:t>
            </a:r>
            <a:r>
              <a:rPr lang="tr-TR" sz="2200" dirty="0" smtClean="0"/>
              <a:t>geçirilmesi planlanmaktadır. Üniversitenin Stratejik </a:t>
            </a:r>
            <a:r>
              <a:rPr lang="tr-TR" sz="2200" dirty="0"/>
              <a:t>Planı ile </a:t>
            </a:r>
            <a:r>
              <a:rPr lang="tr-TR" sz="2200" dirty="0" smtClean="0"/>
              <a:t>Kalite Güvence </a:t>
            </a:r>
            <a:r>
              <a:rPr lang="tr-TR" sz="2200" dirty="0"/>
              <a:t>Sistemi koordineli bir şekilde Strateji </a:t>
            </a:r>
            <a:r>
              <a:rPr lang="tr-TR" sz="2200" dirty="0" smtClean="0"/>
              <a:t>Daire</a:t>
            </a:r>
            <a:r>
              <a:rPr lang="tr-TR" sz="2200" dirty="0"/>
              <a:t> </a:t>
            </a:r>
            <a:r>
              <a:rPr lang="tr-TR" sz="2200" dirty="0" smtClean="0"/>
              <a:t>Başkanlığı </a:t>
            </a:r>
            <a:r>
              <a:rPr lang="tr-TR" sz="2200" dirty="0"/>
              <a:t>bünyesinde yapılacak çalışmalarla yürütülecektir.</a:t>
            </a:r>
          </a:p>
        </p:txBody>
      </p:sp>
      <p:pic>
        <p:nvPicPr>
          <p:cNvPr id="7" name="Picture 4" descr="Macintosh HD:Users:grafiker:Desktop:LOGOLAR:yeni logolar:gedik_logo_tekli_tr.jpg"/>
          <p:cNvPicPr/>
          <p:nvPr/>
        </p:nvPicPr>
        <p:blipFill>
          <a:blip r:embed="rId2">
            <a:alphaModFix amt="10000"/>
            <a:extLst>
              <a:ext uri="{28A0092B-C50C-407E-A947-70E740481C1C}">
                <a14:useLocalDpi xmlns:a14="http://schemas.microsoft.com/office/drawing/2010/main" val="0"/>
              </a:ext>
            </a:extLst>
          </a:blip>
          <a:srcRect/>
          <a:stretch>
            <a:fillRect/>
          </a:stretch>
        </p:blipFill>
        <p:spPr bwMode="auto">
          <a:xfrm>
            <a:off x="1403648" y="116632"/>
            <a:ext cx="6407785" cy="6680200"/>
          </a:xfrm>
          <a:prstGeom prst="rect">
            <a:avLst/>
          </a:prstGeom>
          <a:noFill/>
          <a:ln>
            <a:noFill/>
          </a:ln>
        </p:spPr>
      </p:pic>
    </p:spTree>
    <p:extLst>
      <p:ext uri="{BB962C8B-B14F-4D97-AF65-F5344CB8AC3E}">
        <p14:creationId xmlns:p14="http://schemas.microsoft.com/office/powerpoint/2010/main" val="292986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836712"/>
            <a:ext cx="7772400" cy="5256584"/>
          </a:xfrm>
        </p:spPr>
        <p:style>
          <a:lnRef idx="2">
            <a:schemeClr val="accent2"/>
          </a:lnRef>
          <a:fillRef idx="1">
            <a:schemeClr val="lt1"/>
          </a:fillRef>
          <a:effectRef idx="0">
            <a:schemeClr val="accent2"/>
          </a:effectRef>
          <a:fontRef idx="minor">
            <a:schemeClr val="dk1"/>
          </a:fontRef>
        </p:style>
        <p:txBody>
          <a:bodyPr>
            <a:noAutofit/>
          </a:bodyPr>
          <a:lstStyle/>
          <a:p>
            <a:r>
              <a:rPr lang="tr-TR" sz="2400" dirty="0"/>
              <a:t>Kalite güvencesine yönelik olarak mevzuat ve yönetimsel altyapı çalışmaları büyük oranda</a:t>
            </a:r>
            <a:br>
              <a:rPr lang="tr-TR" sz="2400" dirty="0"/>
            </a:br>
            <a:r>
              <a:rPr lang="tr-TR" sz="2400" dirty="0"/>
              <a:t>tamamlanmış olup, halen geliştirilme aşamasındadır. Bundan sonraki </a:t>
            </a:r>
            <a:r>
              <a:rPr lang="tr-TR" sz="2400" dirty="0" smtClean="0"/>
              <a:t>süreçte, </a:t>
            </a:r>
            <a:r>
              <a:rPr lang="tr-TR" sz="2400" dirty="0"/>
              <a:t>dijitalleşme ve fiziksel</a:t>
            </a:r>
            <a:br>
              <a:rPr lang="tr-TR" sz="2400" dirty="0"/>
            </a:br>
            <a:r>
              <a:rPr lang="tr-TR" sz="2400" dirty="0"/>
              <a:t>alt yapı imkanlarının arttırılması ile iyileştirmeler devam edecektir</a:t>
            </a:r>
            <a:r>
              <a:rPr lang="tr-TR" sz="2400" dirty="0" smtClean="0"/>
              <a:t>.</a:t>
            </a:r>
            <a:br>
              <a:rPr lang="tr-TR" sz="2400" dirty="0" smtClean="0"/>
            </a:br>
            <a:r>
              <a:rPr lang="tr-TR" sz="2400" dirty="0" smtClean="0"/>
              <a:t/>
            </a:r>
            <a:br>
              <a:rPr lang="tr-TR" sz="2400" dirty="0" smtClean="0"/>
            </a:br>
            <a:r>
              <a:rPr lang="tr-TR" sz="2400" dirty="0"/>
              <a:t/>
            </a:r>
            <a:br>
              <a:rPr lang="tr-TR" sz="2400" dirty="0"/>
            </a:br>
            <a:r>
              <a:rPr lang="tr-TR" sz="2400" dirty="0" smtClean="0"/>
              <a:t>Üniversitemiz </a:t>
            </a:r>
            <a:r>
              <a:rPr lang="tr-TR" sz="2400" dirty="0"/>
              <a:t>hedeflerinin gerçekleştirilmesine yönelik olarak</a:t>
            </a:r>
            <a:br>
              <a:rPr lang="tr-TR" sz="2400" dirty="0"/>
            </a:br>
            <a:r>
              <a:rPr lang="tr-TR" sz="2400" dirty="0"/>
              <a:t>akademik ve idari birimlerin performans metriklerinin tespit edilebilmesi için akademik ve idari</a:t>
            </a:r>
            <a:br>
              <a:rPr lang="tr-TR" sz="2400" dirty="0"/>
            </a:br>
            <a:r>
              <a:rPr lang="tr-TR" sz="2400" dirty="0"/>
              <a:t>personel ile toplantılar düzenlenecektir.</a:t>
            </a:r>
            <a:br>
              <a:rPr lang="tr-TR" sz="2400" dirty="0"/>
            </a:br>
            <a:endParaRPr lang="tr-TR" sz="2400" dirty="0"/>
          </a:p>
        </p:txBody>
      </p:sp>
      <p:pic>
        <p:nvPicPr>
          <p:cNvPr id="3" name="Picture 4" descr="Macintosh HD:Users:grafiker:Desktop:LOGOLAR:yeni logolar:gedik_logo_tekli_tr.jpg"/>
          <p:cNvPicPr/>
          <p:nvPr/>
        </p:nvPicPr>
        <p:blipFill>
          <a:blip r:embed="rId2">
            <a:alphaModFix amt="10000"/>
            <a:extLst>
              <a:ext uri="{28A0092B-C50C-407E-A947-70E740481C1C}">
                <a14:useLocalDpi xmlns:a14="http://schemas.microsoft.com/office/drawing/2010/main" val="0"/>
              </a:ext>
            </a:extLst>
          </a:blip>
          <a:srcRect/>
          <a:stretch>
            <a:fillRect/>
          </a:stretch>
        </p:blipFill>
        <p:spPr bwMode="auto">
          <a:xfrm>
            <a:off x="1331640" y="44624"/>
            <a:ext cx="6407785" cy="6680200"/>
          </a:xfrm>
          <a:prstGeom prst="rect">
            <a:avLst/>
          </a:prstGeom>
          <a:noFill/>
          <a:ln>
            <a:noFill/>
          </a:ln>
        </p:spPr>
      </p:pic>
    </p:spTree>
    <p:extLst>
      <p:ext uri="{BB962C8B-B14F-4D97-AF65-F5344CB8AC3E}">
        <p14:creationId xmlns:p14="http://schemas.microsoft.com/office/powerpoint/2010/main" val="162706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764704"/>
            <a:ext cx="7772400" cy="5112568"/>
          </a:xfrm>
        </p:spPr>
        <p:style>
          <a:lnRef idx="2">
            <a:schemeClr val="accent2"/>
          </a:lnRef>
          <a:fillRef idx="1">
            <a:schemeClr val="lt1"/>
          </a:fillRef>
          <a:effectRef idx="0">
            <a:schemeClr val="accent2"/>
          </a:effectRef>
          <a:fontRef idx="minor">
            <a:schemeClr val="dk1"/>
          </a:fontRef>
        </p:style>
        <p:txBody>
          <a:bodyPr>
            <a:noAutofit/>
          </a:bodyPr>
          <a:lstStyle/>
          <a:p>
            <a:r>
              <a:rPr lang="tr-TR" sz="2400" dirty="0"/>
              <a:t>Kalite çalışmalarına Üniversitemiz Web sayfasında “Kalite Yönetimi” sekmesinden erişilebilir.</a:t>
            </a:r>
            <a:br>
              <a:rPr lang="tr-TR" sz="2400" dirty="0"/>
            </a:br>
            <a:r>
              <a:rPr lang="tr-TR" sz="2400" dirty="0"/>
              <a:t>Kaliteye ilişkin bilgi/belge ve süreçler geliştirildikçe bu sayfaya </a:t>
            </a:r>
            <a:r>
              <a:rPr lang="tr-TR" sz="2400" dirty="0" smtClean="0"/>
              <a:t>eklenmektedir.</a:t>
            </a:r>
            <a:br>
              <a:rPr lang="tr-TR" sz="2400" dirty="0" smtClean="0"/>
            </a:br>
            <a:r>
              <a:rPr lang="tr-TR" sz="2400" dirty="0"/>
              <a:t/>
            </a:r>
            <a:br>
              <a:rPr lang="tr-TR" sz="2400" dirty="0"/>
            </a:br>
            <a:r>
              <a:rPr lang="tr-TR" sz="2400" dirty="0"/>
              <a:t>(</a:t>
            </a:r>
            <a:r>
              <a:rPr lang="tr-TR" sz="2400" b="1" dirty="0"/>
              <a:t>http://www.gedik.edu.tr/</a:t>
            </a:r>
            <a:r>
              <a:rPr lang="tr-TR" sz="2400" b="1" dirty="0" err="1"/>
              <a:t>universitemiz</a:t>
            </a:r>
            <a:r>
              <a:rPr lang="tr-TR" sz="2400" b="1" dirty="0"/>
              <a:t>/kurumsal/kalite-</a:t>
            </a:r>
            <a:r>
              <a:rPr lang="tr-TR" sz="2400" b="1" dirty="0" err="1"/>
              <a:t>yonetimi</a:t>
            </a:r>
            <a:r>
              <a:rPr lang="tr-TR" sz="2400" b="1" dirty="0" smtClean="0"/>
              <a:t>/</a:t>
            </a:r>
            <a:r>
              <a:rPr lang="tr-TR" sz="2400" dirty="0" smtClean="0"/>
              <a:t>).</a:t>
            </a:r>
            <a:br>
              <a:rPr lang="tr-TR" sz="2400" dirty="0" smtClean="0"/>
            </a:br>
            <a:r>
              <a:rPr lang="tr-TR" sz="2400" dirty="0"/>
              <a:t/>
            </a:r>
            <a:br>
              <a:rPr lang="tr-TR" sz="2400" dirty="0"/>
            </a:br>
            <a:r>
              <a:rPr lang="tr-TR" sz="2400" dirty="0"/>
              <a:t>Üniversitemiz henüz Yükseköğretim Kalite Kurulu tarafından değerlendirilmemiştir. Kurumumuz</a:t>
            </a:r>
            <a:br>
              <a:rPr lang="tr-TR" sz="2400" dirty="0"/>
            </a:br>
            <a:r>
              <a:rPr lang="tr-TR" sz="2400" dirty="0"/>
              <a:t>tarafından bildirilen dış denetim tarihi </a:t>
            </a:r>
            <a:r>
              <a:rPr lang="tr-TR" sz="2400" b="1" dirty="0"/>
              <a:t>2020</a:t>
            </a:r>
            <a:r>
              <a:rPr lang="tr-TR" sz="2400" dirty="0"/>
              <a:t> yılıdır.</a:t>
            </a:r>
          </a:p>
        </p:txBody>
      </p:sp>
      <p:pic>
        <p:nvPicPr>
          <p:cNvPr id="7" name="Picture 4" descr="Macintosh HD:Users:grafiker:Desktop:LOGOLAR:yeni logolar:gedik_logo_tekli_tr.jpg"/>
          <p:cNvPicPr/>
          <p:nvPr/>
        </p:nvPicPr>
        <p:blipFill>
          <a:blip r:embed="rId2">
            <a:alphaModFix amt="10000"/>
            <a:extLst>
              <a:ext uri="{28A0092B-C50C-407E-A947-70E740481C1C}">
                <a14:useLocalDpi xmlns:a14="http://schemas.microsoft.com/office/drawing/2010/main" val="0"/>
              </a:ext>
            </a:extLst>
          </a:blip>
          <a:srcRect/>
          <a:stretch>
            <a:fillRect/>
          </a:stretch>
        </p:blipFill>
        <p:spPr bwMode="auto">
          <a:xfrm>
            <a:off x="1331640" y="44624"/>
            <a:ext cx="6407785" cy="6680200"/>
          </a:xfrm>
          <a:prstGeom prst="rect">
            <a:avLst/>
          </a:prstGeom>
          <a:noFill/>
          <a:ln>
            <a:noFill/>
          </a:ln>
        </p:spPr>
      </p:pic>
    </p:spTree>
    <p:extLst>
      <p:ext uri="{BB962C8B-B14F-4D97-AF65-F5344CB8AC3E}">
        <p14:creationId xmlns:p14="http://schemas.microsoft.com/office/powerpoint/2010/main" val="1300113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764704"/>
            <a:ext cx="7772400" cy="5112568"/>
          </a:xfrm>
        </p:spPr>
        <p:style>
          <a:lnRef idx="2">
            <a:schemeClr val="accent2"/>
          </a:lnRef>
          <a:fillRef idx="1">
            <a:schemeClr val="lt1"/>
          </a:fillRef>
          <a:effectRef idx="0">
            <a:schemeClr val="accent2"/>
          </a:effectRef>
          <a:fontRef idx="minor">
            <a:schemeClr val="dk1"/>
          </a:fontRef>
        </p:style>
        <p:txBody>
          <a:bodyPr>
            <a:noAutofit/>
          </a:bodyPr>
          <a:lstStyle/>
          <a:p>
            <a:r>
              <a:rPr lang="tr-TR" sz="2400" dirty="0"/>
              <a:t>Kalite güvence sisteminin oluşturulması ve bu süreçlerin detaylandırılarak uygulamaya alınmasına</a:t>
            </a:r>
            <a:br>
              <a:rPr lang="tr-TR" sz="2400" dirty="0"/>
            </a:br>
            <a:r>
              <a:rPr lang="tr-TR" sz="2400" dirty="0"/>
              <a:t>yönelik çalışmalar devam ettirilmektedir. </a:t>
            </a:r>
            <a:r>
              <a:rPr lang="tr-TR" sz="2400" dirty="0" smtClean="0"/>
              <a:t/>
            </a:r>
            <a:br>
              <a:rPr lang="tr-TR" sz="2400" dirty="0" smtClean="0"/>
            </a:br>
            <a:r>
              <a:rPr lang="tr-TR" sz="2400" dirty="0"/>
              <a:t/>
            </a:r>
            <a:br>
              <a:rPr lang="tr-TR" sz="2400" dirty="0"/>
            </a:br>
            <a:r>
              <a:rPr lang="tr-TR" sz="2400" dirty="0" smtClean="0"/>
              <a:t/>
            </a:r>
            <a:br>
              <a:rPr lang="tr-TR" sz="2400" dirty="0" smtClean="0"/>
            </a:br>
            <a:r>
              <a:rPr lang="tr-TR" sz="2400" dirty="0" smtClean="0"/>
              <a:t>Bu </a:t>
            </a:r>
            <a:r>
              <a:rPr lang="tr-TR" sz="2400" dirty="0"/>
              <a:t>kapsamda Kalite Komisyonu tarafından</a:t>
            </a:r>
            <a:br>
              <a:rPr lang="tr-TR" sz="2400" dirty="0"/>
            </a:br>
            <a:r>
              <a:rPr lang="tr-TR" sz="2400" dirty="0"/>
              <a:t>Fakülte/Müdürlük/Yüksekokullar seviyesinde öğretim elemanları, idari personel ve öğrencilere</a:t>
            </a:r>
            <a:br>
              <a:rPr lang="tr-TR" sz="2400" dirty="0"/>
            </a:br>
            <a:r>
              <a:rPr lang="tr-TR" sz="2400" dirty="0"/>
              <a:t>yönelik düzenli olarak kalite farkındalık seminerleri düzenlenecektir.</a:t>
            </a:r>
            <a:br>
              <a:rPr lang="tr-TR" sz="2400" dirty="0"/>
            </a:br>
            <a:endParaRPr lang="tr-TR" sz="2400" dirty="0"/>
          </a:p>
        </p:txBody>
      </p:sp>
      <p:pic>
        <p:nvPicPr>
          <p:cNvPr id="3" name="Picture 4" descr="Macintosh HD:Users:grafiker:Desktop:LOGOLAR:yeni logolar:gedik_logo_tekli_tr.jpg"/>
          <p:cNvPicPr/>
          <p:nvPr/>
        </p:nvPicPr>
        <p:blipFill>
          <a:blip r:embed="rId2">
            <a:alphaModFix amt="10000"/>
            <a:extLst>
              <a:ext uri="{28A0092B-C50C-407E-A947-70E740481C1C}">
                <a14:useLocalDpi xmlns:a14="http://schemas.microsoft.com/office/drawing/2010/main" val="0"/>
              </a:ext>
            </a:extLst>
          </a:blip>
          <a:srcRect/>
          <a:stretch>
            <a:fillRect/>
          </a:stretch>
        </p:blipFill>
        <p:spPr bwMode="auto">
          <a:xfrm>
            <a:off x="1331640" y="44624"/>
            <a:ext cx="6407785" cy="6680200"/>
          </a:xfrm>
          <a:prstGeom prst="rect">
            <a:avLst/>
          </a:prstGeom>
          <a:noFill/>
          <a:ln>
            <a:noFill/>
          </a:ln>
        </p:spPr>
      </p:pic>
    </p:spTree>
    <p:extLst>
      <p:ext uri="{BB962C8B-B14F-4D97-AF65-F5344CB8AC3E}">
        <p14:creationId xmlns:p14="http://schemas.microsoft.com/office/powerpoint/2010/main" val="1358420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lgn="ctr">
              <a:buNone/>
            </a:pPr>
            <a:r>
              <a:rPr lang="tr-TR" sz="5000" b="1" i="1" dirty="0" smtClean="0"/>
              <a:t>Teşekkür ederiz…</a:t>
            </a:r>
            <a:endParaRPr lang="tr-TR" sz="5000" b="1" i="1" dirty="0"/>
          </a:p>
        </p:txBody>
      </p:sp>
      <p:pic>
        <p:nvPicPr>
          <p:cNvPr id="4" name="Picture 3" descr="Macintosh HD:Users:grafiker:Desktop:LOGOLAR:yeni logolar:gedik_logo_t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2694620"/>
            <a:ext cx="4320480" cy="1800200"/>
          </a:xfrm>
          <a:prstGeom prst="rect">
            <a:avLst/>
          </a:prstGeom>
          <a:noFill/>
          <a:ln>
            <a:noFill/>
          </a:ln>
        </p:spPr>
      </p:pic>
      <p:pic>
        <p:nvPicPr>
          <p:cNvPr id="5" name="Picture 4" descr="Macintosh HD:Users:grafiker:Desktop:LOGOLAR:yeni logolar:gedik_logo_tekli_tr.jpg"/>
          <p:cNvPicPr/>
          <p:nvPr/>
        </p:nvPicPr>
        <p:blipFill>
          <a:blip r:embed="rId3">
            <a:alphaModFix amt="10000"/>
            <a:extLst>
              <a:ext uri="{28A0092B-C50C-407E-A947-70E740481C1C}">
                <a14:useLocalDpi xmlns:a14="http://schemas.microsoft.com/office/drawing/2010/main" val="0"/>
              </a:ext>
            </a:extLst>
          </a:blip>
          <a:srcRect/>
          <a:stretch>
            <a:fillRect/>
          </a:stretch>
        </p:blipFill>
        <p:spPr bwMode="auto">
          <a:xfrm>
            <a:off x="899592" y="49700"/>
            <a:ext cx="7272808" cy="6680200"/>
          </a:xfrm>
          <a:prstGeom prst="rect">
            <a:avLst/>
          </a:prstGeom>
          <a:noFill/>
          <a:ln>
            <a:noFill/>
          </a:ln>
        </p:spPr>
      </p:pic>
    </p:spTree>
    <p:extLst>
      <p:ext uri="{BB962C8B-B14F-4D97-AF65-F5344CB8AC3E}">
        <p14:creationId xmlns:p14="http://schemas.microsoft.com/office/powerpoint/2010/main" val="2232099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2050" name="Picture 2" descr="C:\Users\nkorkmaz\Desktop\yök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4624"/>
            <a:ext cx="9073008" cy="6768752"/>
          </a:xfrm>
          <a:prstGeom prst="rect">
            <a:avLst/>
          </a:prstGeom>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26800175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268760"/>
            <a:ext cx="8229600" cy="3744416"/>
          </a:xfrm>
        </p:spPr>
        <p:style>
          <a:lnRef idx="2">
            <a:schemeClr val="accent2"/>
          </a:lnRef>
          <a:fillRef idx="1">
            <a:schemeClr val="lt1"/>
          </a:fillRef>
          <a:effectRef idx="0">
            <a:schemeClr val="accent2"/>
          </a:effectRef>
          <a:fontRef idx="minor">
            <a:schemeClr val="dk1"/>
          </a:fontRef>
        </p:style>
        <p:txBody>
          <a:bodyPr>
            <a:normAutofit/>
          </a:bodyPr>
          <a:lstStyle/>
          <a:p>
            <a:r>
              <a:rPr lang="tr-TR" sz="3000" dirty="0" smtClean="0"/>
              <a:t>Yükseköğretim Kalite Kurulu web sayfasına </a:t>
            </a:r>
            <a:br>
              <a:rPr lang="tr-TR" sz="3000" dirty="0" smtClean="0"/>
            </a:br>
            <a:r>
              <a:rPr lang="tr-TR" sz="3000" dirty="0" smtClean="0"/>
              <a:t/>
            </a:r>
            <a:br>
              <a:rPr lang="tr-TR" sz="3000" dirty="0" smtClean="0"/>
            </a:br>
            <a:r>
              <a:rPr lang="tr-TR" sz="3000" dirty="0" smtClean="0">
                <a:hlinkClick r:id="rId2"/>
              </a:rPr>
              <a:t>www.yokak.gov.tr</a:t>
            </a:r>
            <a:r>
              <a:rPr lang="tr-TR" sz="3000" dirty="0" smtClean="0"/>
              <a:t> </a:t>
            </a:r>
            <a:br>
              <a:rPr lang="tr-TR" sz="3000" dirty="0" smtClean="0"/>
            </a:br>
            <a:r>
              <a:rPr lang="tr-TR" sz="3000" dirty="0"/>
              <a:t/>
            </a:r>
            <a:br>
              <a:rPr lang="tr-TR" sz="3000" dirty="0"/>
            </a:br>
            <a:r>
              <a:rPr lang="tr-TR" sz="3000" dirty="0" smtClean="0"/>
              <a:t>adresinden ulaşılabilir.</a:t>
            </a:r>
            <a:endParaRPr lang="tr-TR" sz="3000" dirty="0"/>
          </a:p>
        </p:txBody>
      </p:sp>
      <p:pic>
        <p:nvPicPr>
          <p:cNvPr id="5" name="Picture 4" descr="Macintosh HD:Users:grafiker:Desktop:LOGOLAR:yeni logolar:gedik_logo_tekli_tr.jpg"/>
          <p:cNvPicPr/>
          <p:nvPr/>
        </p:nvPicPr>
        <p:blipFill>
          <a:blip r:embed="rId3">
            <a:alphaModFix amt="10000"/>
            <a:extLst>
              <a:ext uri="{28A0092B-C50C-407E-A947-70E740481C1C}">
                <a14:useLocalDpi xmlns:a14="http://schemas.microsoft.com/office/drawing/2010/main" val="0"/>
              </a:ext>
            </a:extLst>
          </a:blip>
          <a:srcRect/>
          <a:stretch>
            <a:fillRect/>
          </a:stretch>
        </p:blipFill>
        <p:spPr bwMode="auto">
          <a:xfrm>
            <a:off x="1259631" y="76185"/>
            <a:ext cx="6407785" cy="6680200"/>
          </a:xfrm>
          <a:prstGeom prst="rect">
            <a:avLst/>
          </a:prstGeom>
          <a:noFill/>
          <a:ln>
            <a:noFill/>
          </a:ln>
        </p:spPr>
      </p:pic>
    </p:spTree>
    <p:extLst>
      <p:ext uri="{BB962C8B-B14F-4D97-AF65-F5344CB8AC3E}">
        <p14:creationId xmlns:p14="http://schemas.microsoft.com/office/powerpoint/2010/main" val="41164615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Picture 2" descr="C:\Users\nkorkmaz\Desktop\Adsız.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4" y="44624"/>
            <a:ext cx="9106950" cy="6795654"/>
          </a:xfrm>
          <a:prstGeom prst="rect">
            <a:avLst/>
          </a:prstGeom>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32231552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098" name="Picture 2" descr="C:\Users\nkorkmaz\Desktop\yök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4624"/>
            <a:ext cx="9073008" cy="6813376"/>
          </a:xfrm>
          <a:prstGeom prst="rect">
            <a:avLst/>
          </a:prstGeom>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5515295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8194" name="Picture 2" descr="C:\Users\nkorkmaz\Desktop\yök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4624"/>
            <a:ext cx="9073008" cy="6768752"/>
          </a:xfrm>
          <a:prstGeom prst="rect">
            <a:avLst/>
          </a:prstGeom>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17975255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5122" name="Picture 2" descr="C:\Users\nkorkmaz\Desktop\yök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71" y="44624"/>
            <a:ext cx="9075534" cy="6813376"/>
          </a:xfrm>
          <a:prstGeom prst="rect">
            <a:avLst/>
          </a:prstGeom>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12389544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6146" name="Picture 2" descr="C:\Users\nkorkmaz\Desktop\yök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4624"/>
            <a:ext cx="9108504" cy="6768752"/>
          </a:xfrm>
          <a:prstGeom prst="rect">
            <a:avLst/>
          </a:prstGeom>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19744279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7170" name="Picture 2" descr="C:\Users\nkorkmaz\Desktop\yök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08" y="44624"/>
            <a:ext cx="9076796" cy="6768752"/>
          </a:xfrm>
          <a:prstGeom prst="rect">
            <a:avLst/>
          </a:prstGeom>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36831405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1678</TotalTime>
  <Words>53</Words>
  <Application>Microsoft Office PowerPoint</Application>
  <PresentationFormat>Ekran Gösterisi (4:3)</PresentationFormat>
  <Paragraphs>18</Paragraphs>
  <Slides>15</Slides>
  <Notes>0</Notes>
  <HiddenSlides>0</HiddenSlides>
  <MMClips>0</MMClips>
  <ScaleCrop>false</ScaleCrop>
  <HeadingPairs>
    <vt:vector size="4" baseType="variant">
      <vt:variant>
        <vt:lpstr>Tema</vt:lpstr>
      </vt:variant>
      <vt:variant>
        <vt:i4>1</vt:i4>
      </vt:variant>
      <vt:variant>
        <vt:lpstr>Slayt Başlıkları</vt:lpstr>
      </vt:variant>
      <vt:variant>
        <vt:i4>15</vt:i4>
      </vt:variant>
    </vt:vector>
  </HeadingPairs>
  <TitlesOfParts>
    <vt:vector size="16" baseType="lpstr">
      <vt:lpstr>Ofis Teması</vt:lpstr>
      <vt:lpstr>İSTANBUL GEDİK ÜNİVERSİTESİ  KALİTE  ÇALIŞMA SÜREÇLERİ</vt:lpstr>
      <vt:lpstr>PowerPoint Sunusu</vt:lpstr>
      <vt:lpstr>Yükseköğretim Kalite Kurulu web sayfasına   www.yokak.gov.tr   adresinden ulaşılabilir.</vt:lpstr>
      <vt:lpstr>PowerPoint Sunusu</vt:lpstr>
      <vt:lpstr>PowerPoint Sunusu</vt:lpstr>
      <vt:lpstr>PowerPoint Sunusu</vt:lpstr>
      <vt:lpstr>PowerPoint Sunusu</vt:lpstr>
      <vt:lpstr>PowerPoint Sunusu</vt:lpstr>
      <vt:lpstr>PowerPoint Sunusu</vt:lpstr>
      <vt:lpstr>PowerPoint Sunusu</vt:lpstr>
      <vt:lpstr> Strateji Geliştirme Daire Başkanlığı bünyesinde kalite güvence sistemini tesis etmek amacıyla iki alt birim oluşturulmuştur. Bu birimler;   * Kurumsal Strateji Planlama Birimi ve  * Kalite Koordinasyon Biriminden   oluşmakta olup, 2019 yılında faaliyete geçirilmesi planlanmaktadır. Üniversitenin Stratejik Planı ile Kalite Güvence Sistemi koordineli bir şekilde Strateji Daire Başkanlığı bünyesinde yapılacak çalışmalarla yürütülecektir.</vt:lpstr>
      <vt:lpstr>Kalite güvencesine yönelik olarak mevzuat ve yönetimsel altyapı çalışmaları büyük oranda tamamlanmış olup, halen geliştirilme aşamasındadır. Bundan sonraki süreçte, dijitalleşme ve fiziksel alt yapı imkanlarının arttırılması ile iyileştirmeler devam edecektir.   Üniversitemiz hedeflerinin gerçekleştirilmesine yönelik olarak akademik ve idari birimlerin performans metriklerinin tespit edilebilmesi için akademik ve idari personel ile toplantılar düzenlenecektir. </vt:lpstr>
      <vt:lpstr>Kalite çalışmalarına Üniversitemiz Web sayfasında “Kalite Yönetimi” sekmesinden erişilebilir. Kaliteye ilişkin bilgi/belge ve süreçler geliştirildikçe bu sayfaya eklenmektedir.  (http://www.gedik.edu.tr/universitemiz/kurumsal/kalite-yonetimi/).  Üniversitemiz henüz Yükseköğretim Kalite Kurulu tarafından değerlendirilmemiştir. Kurumumuz tarafından bildirilen dış denetim tarihi 2020 yılıdır.</vt:lpstr>
      <vt:lpstr>Kalite güvence sisteminin oluşturulması ve bu süreçlerin detaylandırılarak uygulamaya alınmasına yönelik çalışmalar devam ettirilmektedir.    Bu kapsamda Kalite Komisyonu tarafından Fakülte/Müdürlük/Yüksekokullar seviyesinde öğretim elemanları, idari personel ve öğrencilere yönelik düzenli olarak kalite farkındalık seminerleri düzenlenecektir. </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İSTANBUL GEDİK ÜNİVERSİTESİ  KALİTE  ÇALIŞMA SÜREÇLERİ</dc:title>
  <dc:creator>Nilgün Korkmaz</dc:creator>
  <cp:lastModifiedBy>Nilgün Korkmaz</cp:lastModifiedBy>
  <cp:revision>25</cp:revision>
  <cp:lastPrinted>2018-11-26T06:27:33Z</cp:lastPrinted>
  <dcterms:created xsi:type="dcterms:W3CDTF">2018-11-21T13:04:11Z</dcterms:created>
  <dcterms:modified xsi:type="dcterms:W3CDTF">2018-12-11T10:50:12Z</dcterms:modified>
</cp:coreProperties>
</file>