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1" r:id="rId3"/>
    <p:sldId id="276" r:id="rId4"/>
    <p:sldId id="279" r:id="rId5"/>
    <p:sldId id="274" r:id="rId6"/>
    <p:sldId id="263" r:id="rId7"/>
    <p:sldId id="273" r:id="rId8"/>
    <p:sldId id="258" r:id="rId9"/>
    <p:sldId id="257" r:id="rId10"/>
    <p:sldId id="277" r:id="rId11"/>
    <p:sldId id="278" r:id="rId12"/>
    <p:sldId id="260" r:id="rId13"/>
    <p:sldId id="280" r:id="rId14"/>
    <p:sldId id="259" r:id="rId15"/>
    <p:sldId id="261" r:id="rId16"/>
    <p:sldId id="275" r:id="rId17"/>
    <p:sldId id="281"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D49C75-7C5C-4F0A-9816-90D7A46DD1BE}" type="datetimeFigureOut">
              <a:rPr lang="tr-TR" smtClean="0"/>
              <a:t>11.12.2018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676874-8804-4680-9EE4-D4DA060C19C2}" type="slidenum">
              <a:rPr lang="tr-TR" smtClean="0"/>
              <a:t>‹#›</a:t>
            </a:fld>
            <a:endParaRPr lang="tr-TR"/>
          </a:p>
        </p:txBody>
      </p:sp>
    </p:spTree>
    <p:extLst>
      <p:ext uri="{BB962C8B-B14F-4D97-AF65-F5344CB8AC3E}">
        <p14:creationId xmlns:p14="http://schemas.microsoft.com/office/powerpoint/2010/main" val="434088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74676874-8804-4680-9EE4-D4DA060C19C2}" type="slidenum">
              <a:rPr lang="tr-TR" smtClean="0"/>
              <a:t>3</a:t>
            </a:fld>
            <a:endParaRPr lang="tr-TR"/>
          </a:p>
        </p:txBody>
      </p:sp>
    </p:spTree>
    <p:extLst>
      <p:ext uri="{BB962C8B-B14F-4D97-AF65-F5344CB8AC3E}">
        <p14:creationId xmlns:p14="http://schemas.microsoft.com/office/powerpoint/2010/main" val="3662523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74676874-8804-4680-9EE4-D4DA060C19C2}" type="slidenum">
              <a:rPr lang="tr-TR" smtClean="0"/>
              <a:t>17</a:t>
            </a:fld>
            <a:endParaRPr lang="tr-TR"/>
          </a:p>
        </p:txBody>
      </p:sp>
    </p:spTree>
    <p:extLst>
      <p:ext uri="{BB962C8B-B14F-4D97-AF65-F5344CB8AC3E}">
        <p14:creationId xmlns:p14="http://schemas.microsoft.com/office/powerpoint/2010/main" val="1122746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11.12.2018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yokak.gov.t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636912"/>
            <a:ext cx="8204448" cy="2520280"/>
          </a:xfrm>
        </p:spPr>
        <p:style>
          <a:lnRef idx="2">
            <a:schemeClr val="accent2"/>
          </a:lnRef>
          <a:fillRef idx="1">
            <a:schemeClr val="lt1"/>
          </a:fillRef>
          <a:effectRef idx="0">
            <a:schemeClr val="accent2"/>
          </a:effectRef>
          <a:fontRef idx="minor">
            <a:schemeClr val="dk1"/>
          </a:fontRef>
        </p:style>
        <p:txBody>
          <a:bodyPr>
            <a:noAutofit/>
          </a:bodyPr>
          <a:lstStyle/>
          <a:p>
            <a:r>
              <a:rPr lang="tr-TR" sz="4000" b="1" dirty="0" smtClean="0"/>
              <a:t>İSTANBUL GEDİK ÜNİVERSİTESİ </a:t>
            </a:r>
            <a:br>
              <a:rPr lang="tr-TR" sz="4000" b="1" dirty="0" smtClean="0"/>
            </a:br>
            <a:r>
              <a:rPr lang="tr-TR" sz="4000" b="1" dirty="0" smtClean="0"/>
              <a:t>KALİTE </a:t>
            </a:r>
            <a:br>
              <a:rPr lang="tr-TR" sz="4000" b="1" dirty="0" smtClean="0"/>
            </a:br>
            <a:r>
              <a:rPr lang="tr-TR" sz="4000" b="1" dirty="0" smtClean="0"/>
              <a:t>ÇALIŞMA SÜREÇLERİ</a:t>
            </a:r>
            <a:endParaRPr lang="tr-TR" sz="2000" b="1" dirty="0"/>
          </a:p>
        </p:txBody>
      </p:sp>
      <p:pic>
        <p:nvPicPr>
          <p:cNvPr id="5" name="Picture 3" descr="Macintosh HD:Users:grafiker:Desktop:LOGOLAR:yeni logolar:gedik_logo_tr.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692696"/>
            <a:ext cx="4320480" cy="1800200"/>
          </a:xfrm>
          <a:prstGeom prst="rect">
            <a:avLst/>
          </a:prstGeom>
          <a:noFill/>
          <a:ln>
            <a:noFill/>
          </a:ln>
        </p:spPr>
      </p:pic>
      <p:sp>
        <p:nvSpPr>
          <p:cNvPr id="6" name="Başlık 1"/>
          <p:cNvSpPr txBox="1">
            <a:spLocks/>
          </p:cNvSpPr>
          <p:nvPr/>
        </p:nvSpPr>
        <p:spPr>
          <a:xfrm>
            <a:off x="539552" y="5157192"/>
            <a:ext cx="8204448" cy="576064"/>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tr-TR" sz="2000" b="1" dirty="0" smtClean="0"/>
              <a:t>İstanbul Gedik Üniversitesi Kalite Farkındalık Toplantısı - 2     </a:t>
            </a:r>
            <a:r>
              <a:rPr lang="tr-TR" sz="2000" b="1" dirty="0" smtClean="0"/>
              <a:t>11.12.2018</a:t>
            </a:r>
            <a:endParaRPr lang="tr-TR" sz="2000" b="1" dirty="0"/>
          </a:p>
        </p:txBody>
      </p:sp>
    </p:spTree>
    <p:extLst>
      <p:ext uri="{BB962C8B-B14F-4D97-AF65-F5344CB8AC3E}">
        <p14:creationId xmlns:p14="http://schemas.microsoft.com/office/powerpoint/2010/main" val="3978029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4998"/>
            <a:ext cx="8229600" cy="6340346"/>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marL="0" indent="0" algn="ctr">
              <a:buNone/>
            </a:pPr>
            <a:endParaRPr lang="tr-TR" b="1" dirty="0" smtClean="0"/>
          </a:p>
          <a:p>
            <a:pPr marL="0" indent="0" algn="ctr">
              <a:buNone/>
            </a:pPr>
            <a:endParaRPr lang="tr-TR" b="1" dirty="0"/>
          </a:p>
          <a:p>
            <a:pPr marL="0" indent="0" algn="ctr">
              <a:buNone/>
            </a:pPr>
            <a:r>
              <a:rPr lang="tr-TR" b="1" dirty="0" smtClean="0"/>
              <a:t>İç </a:t>
            </a:r>
            <a:r>
              <a:rPr lang="tr-TR" b="1" dirty="0"/>
              <a:t>Kalite </a:t>
            </a:r>
            <a:r>
              <a:rPr lang="tr-TR" b="1" dirty="0" smtClean="0"/>
              <a:t>Güvencesi</a:t>
            </a:r>
          </a:p>
          <a:p>
            <a:pPr marL="0" indent="0" algn="ctr">
              <a:buNone/>
            </a:pPr>
            <a:endParaRPr lang="tr-TR" b="1" dirty="0" smtClean="0"/>
          </a:p>
          <a:p>
            <a:r>
              <a:rPr lang="tr-TR" dirty="0" smtClean="0"/>
              <a:t>Vizyon </a:t>
            </a:r>
            <a:r>
              <a:rPr lang="tr-TR" dirty="0"/>
              <a:t>, Misyon </a:t>
            </a:r>
            <a:r>
              <a:rPr lang="tr-TR" dirty="0" smtClean="0"/>
              <a:t>ve Değerler ifadeleri</a:t>
            </a:r>
            <a:endParaRPr lang="tr-TR" dirty="0"/>
          </a:p>
          <a:p>
            <a:r>
              <a:rPr lang="tr-TR" dirty="0"/>
              <a:t>Stratejik </a:t>
            </a:r>
            <a:r>
              <a:rPr lang="tr-TR" dirty="0" smtClean="0"/>
              <a:t>Amaçlar </a:t>
            </a:r>
          </a:p>
          <a:p>
            <a:r>
              <a:rPr lang="tr-TR" dirty="0" smtClean="0"/>
              <a:t>Politikalar </a:t>
            </a:r>
          </a:p>
          <a:p>
            <a:endParaRPr lang="tr-TR" dirty="0" smtClean="0"/>
          </a:p>
          <a:p>
            <a:r>
              <a:rPr lang="tr-TR" dirty="0" smtClean="0">
                <a:solidFill>
                  <a:srgbClr val="000000"/>
                </a:solidFill>
              </a:rPr>
              <a:t>Kurumsal </a:t>
            </a:r>
            <a:r>
              <a:rPr lang="tr-TR" dirty="0">
                <a:solidFill>
                  <a:srgbClr val="000000"/>
                </a:solidFill>
              </a:rPr>
              <a:t>performans </a:t>
            </a:r>
            <a:r>
              <a:rPr lang="tr-TR" dirty="0" smtClean="0">
                <a:solidFill>
                  <a:srgbClr val="000000"/>
                </a:solidFill>
              </a:rPr>
              <a:t>göstergeleri:</a:t>
            </a:r>
          </a:p>
          <a:p>
            <a:pPr marL="0" indent="0">
              <a:buNone/>
            </a:pPr>
            <a:r>
              <a:rPr lang="tr-TR" dirty="0" smtClean="0">
                <a:solidFill>
                  <a:srgbClr val="000000"/>
                </a:solidFill>
              </a:rPr>
              <a:t>	- İyi </a:t>
            </a:r>
            <a:r>
              <a:rPr lang="tr-TR" dirty="0">
                <a:solidFill>
                  <a:srgbClr val="000000"/>
                </a:solidFill>
              </a:rPr>
              <a:t>tanımlanmış ve ölçülebilir olmalıdır</a:t>
            </a:r>
          </a:p>
          <a:p>
            <a:pPr marL="0" indent="0">
              <a:buNone/>
            </a:pPr>
            <a:r>
              <a:rPr lang="tr-TR" dirty="0" smtClean="0">
                <a:solidFill>
                  <a:srgbClr val="000000"/>
                </a:solidFill>
              </a:rPr>
              <a:t>	-</a:t>
            </a:r>
            <a:r>
              <a:rPr lang="tr-TR" dirty="0">
                <a:solidFill>
                  <a:srgbClr val="000000"/>
                </a:solidFill>
              </a:rPr>
              <a:t> </a:t>
            </a:r>
            <a:r>
              <a:rPr lang="tr-TR" dirty="0" smtClean="0">
                <a:solidFill>
                  <a:srgbClr val="000000"/>
                </a:solidFill>
              </a:rPr>
              <a:t>Hedefinize </a:t>
            </a:r>
            <a:r>
              <a:rPr lang="tr-TR" dirty="0">
                <a:solidFill>
                  <a:srgbClr val="000000"/>
                </a:solidFill>
              </a:rPr>
              <a:t>ulaşma derecesini söylemelidir</a:t>
            </a:r>
          </a:p>
          <a:p>
            <a:pPr marL="0" indent="0">
              <a:buNone/>
            </a:pPr>
            <a:r>
              <a:rPr lang="tr-TR" dirty="0" smtClean="0">
                <a:solidFill>
                  <a:srgbClr val="000000"/>
                </a:solidFill>
              </a:rPr>
              <a:t>	- Güçlü  </a:t>
            </a:r>
            <a:r>
              <a:rPr lang="tr-TR" dirty="0">
                <a:solidFill>
                  <a:srgbClr val="000000"/>
                </a:solidFill>
              </a:rPr>
              <a:t>ve zayıf yönlerimizi ortaya çıkarmalı</a:t>
            </a:r>
          </a:p>
          <a:p>
            <a:pPr marL="0" indent="0">
              <a:buNone/>
            </a:pPr>
            <a:r>
              <a:rPr lang="tr-TR" dirty="0" smtClean="0">
                <a:solidFill>
                  <a:srgbClr val="000000"/>
                </a:solidFill>
              </a:rPr>
              <a:t>	- Karar </a:t>
            </a:r>
            <a:r>
              <a:rPr lang="tr-TR" dirty="0">
                <a:solidFill>
                  <a:srgbClr val="000000"/>
                </a:solidFill>
              </a:rPr>
              <a:t>vermemize yardımcı olmalı</a:t>
            </a:r>
          </a:p>
          <a:p>
            <a:pPr marL="0" indent="0">
              <a:buNone/>
            </a:pPr>
            <a:r>
              <a:rPr lang="tr-TR" dirty="0" smtClean="0">
                <a:solidFill>
                  <a:srgbClr val="000000"/>
                </a:solidFill>
              </a:rPr>
              <a:t>	- Kurum </a:t>
            </a:r>
            <a:r>
              <a:rPr lang="tr-TR" dirty="0">
                <a:solidFill>
                  <a:srgbClr val="000000"/>
                </a:solidFill>
              </a:rPr>
              <a:t>içi ve dışı ile paylaşılmalıdır</a:t>
            </a:r>
            <a:endParaRPr lang="tr-TR" dirty="0" smtClean="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04664"/>
            <a:ext cx="2016224" cy="883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8185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507288" cy="1143000"/>
          </a:xfrm>
        </p:spPr>
        <p:txBody>
          <a:bodyPr>
            <a:normAutofit fontScale="90000"/>
          </a:bodyPr>
          <a:lstStyle/>
          <a:p>
            <a:r>
              <a:rPr lang="tr-TR" dirty="0" smtClean="0"/>
              <a:t/>
            </a:r>
            <a:br>
              <a:rPr lang="tr-TR" dirty="0" smtClean="0"/>
            </a:br>
            <a:r>
              <a:rPr lang="tr-TR" dirty="0"/>
              <a:t/>
            </a:r>
            <a:br>
              <a:rPr lang="tr-TR" dirty="0"/>
            </a:br>
            <a:endParaRPr lang="tr-TR" dirty="0"/>
          </a:p>
        </p:txBody>
      </p:sp>
      <p:sp>
        <p:nvSpPr>
          <p:cNvPr id="3" name="İçerik Yer Tutucusu 2"/>
          <p:cNvSpPr>
            <a:spLocks noGrp="1"/>
          </p:cNvSpPr>
          <p:nvPr>
            <p:ph idx="1"/>
          </p:nvPr>
        </p:nvSpPr>
        <p:spPr>
          <a:xfrm>
            <a:off x="457200" y="260648"/>
            <a:ext cx="8229600" cy="6192688"/>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lgn="ctr">
              <a:buNone/>
            </a:pPr>
            <a:r>
              <a:rPr lang="tr-TR" b="1" dirty="0" smtClean="0"/>
              <a:t>     </a:t>
            </a:r>
          </a:p>
          <a:p>
            <a:pPr marL="0" indent="0" algn="ctr">
              <a:buNone/>
            </a:pPr>
            <a:endParaRPr lang="tr-TR" b="1" dirty="0"/>
          </a:p>
          <a:p>
            <a:pPr marL="0" indent="0" algn="ctr">
              <a:buNone/>
            </a:pPr>
            <a:r>
              <a:rPr lang="tr-TR" b="1" dirty="0" smtClean="0"/>
              <a:t>Program </a:t>
            </a:r>
            <a:r>
              <a:rPr lang="tr-TR" b="1" dirty="0"/>
              <a:t>Değerlendirme </a:t>
            </a:r>
            <a:r>
              <a:rPr lang="tr-TR" b="1" dirty="0" smtClean="0"/>
              <a:t>İçeriği</a:t>
            </a:r>
          </a:p>
          <a:p>
            <a:pPr marL="0" indent="0">
              <a:buNone/>
            </a:pPr>
            <a:endParaRPr lang="tr-TR" sz="2200" dirty="0"/>
          </a:p>
          <a:p>
            <a:pPr marL="0" indent="0">
              <a:buNone/>
            </a:pPr>
            <a:r>
              <a:rPr lang="tr-TR" dirty="0" smtClean="0"/>
              <a:t>1</a:t>
            </a:r>
            <a:r>
              <a:rPr lang="tr-TR" dirty="0"/>
              <a:t>. Eğitim -Öğretim Planlama </a:t>
            </a:r>
          </a:p>
          <a:p>
            <a:pPr marL="0" indent="0">
              <a:buNone/>
            </a:pPr>
            <a:r>
              <a:rPr lang="tr-TR" dirty="0" smtClean="0"/>
              <a:t>2. </a:t>
            </a:r>
            <a:r>
              <a:rPr lang="tr-TR" dirty="0"/>
              <a:t>Araştırma </a:t>
            </a:r>
            <a:endParaRPr lang="tr-TR" dirty="0" smtClean="0"/>
          </a:p>
          <a:p>
            <a:pPr marL="0" indent="0">
              <a:buNone/>
            </a:pPr>
            <a:r>
              <a:rPr lang="tr-TR" dirty="0" smtClean="0"/>
              <a:t>3</a:t>
            </a:r>
            <a:r>
              <a:rPr lang="tr-TR" dirty="0"/>
              <a:t>. Öğrenciler </a:t>
            </a:r>
          </a:p>
          <a:p>
            <a:pPr marL="0" indent="0">
              <a:buNone/>
            </a:pPr>
            <a:r>
              <a:rPr lang="tr-TR" dirty="0"/>
              <a:t>4. Öğretim </a:t>
            </a:r>
            <a:r>
              <a:rPr lang="tr-TR" dirty="0" smtClean="0"/>
              <a:t>kadrosu</a:t>
            </a:r>
            <a:endParaRPr lang="tr-TR" dirty="0"/>
          </a:p>
          <a:p>
            <a:pPr marL="0" indent="0">
              <a:buNone/>
            </a:pPr>
            <a:r>
              <a:rPr lang="tr-TR" dirty="0"/>
              <a:t>5. Fiziksel İmkanlar </a:t>
            </a:r>
            <a:endParaRPr lang="tr-TR" dirty="0" smtClean="0"/>
          </a:p>
          <a:p>
            <a:pPr marL="0" indent="0">
              <a:buNone/>
            </a:pPr>
            <a:r>
              <a:rPr lang="tr-TR" dirty="0" smtClean="0"/>
              <a:t>6</a:t>
            </a:r>
            <a:r>
              <a:rPr lang="tr-TR" dirty="0"/>
              <a:t>. Kurumsal </a:t>
            </a:r>
            <a:r>
              <a:rPr lang="tr-TR" dirty="0" smtClean="0"/>
              <a:t>Destek</a:t>
            </a:r>
          </a:p>
          <a:p>
            <a:pPr marL="0" indent="0">
              <a:buNone/>
            </a:pPr>
            <a:r>
              <a:rPr lang="tr-TR" dirty="0" smtClean="0"/>
              <a:t>7.  </a:t>
            </a:r>
            <a:r>
              <a:rPr lang="tr-TR" dirty="0"/>
              <a:t>Karar Alma Süreçleri </a:t>
            </a:r>
            <a:endParaRPr lang="tr-TR" dirty="0" smtClean="0"/>
          </a:p>
          <a:p>
            <a:pPr marL="0" indent="0">
              <a:buNone/>
            </a:pPr>
            <a:r>
              <a:rPr lang="tr-TR" dirty="0" smtClean="0"/>
              <a:t>8</a:t>
            </a:r>
            <a:r>
              <a:rPr lang="tr-TR" dirty="0"/>
              <a:t>. Sürekli İyileştirme </a:t>
            </a:r>
            <a:r>
              <a:rPr lang="tr-TR" dirty="0" smtClean="0"/>
              <a:t>Planları</a:t>
            </a:r>
            <a:endParaRPr lang="tr-T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04664"/>
            <a:ext cx="2088232" cy="918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98162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23528" y="116632"/>
            <a:ext cx="8424936" cy="6264696"/>
          </a:xfrm>
        </p:spPr>
        <p:style>
          <a:lnRef idx="2">
            <a:schemeClr val="accent2"/>
          </a:lnRef>
          <a:fillRef idx="1">
            <a:schemeClr val="lt1"/>
          </a:fillRef>
          <a:effectRef idx="0">
            <a:schemeClr val="accent2"/>
          </a:effectRef>
          <a:fontRef idx="minor">
            <a:schemeClr val="dk1"/>
          </a:fontRef>
        </p:style>
        <p:txBody>
          <a:bodyPr>
            <a:noAutofit/>
          </a:bodyPr>
          <a:lstStyle/>
          <a:p>
            <a:r>
              <a:rPr lang="tr-TR" sz="2400" b="1" dirty="0" smtClean="0"/>
              <a:t/>
            </a:r>
            <a:br>
              <a:rPr lang="tr-TR" sz="2400" b="1" dirty="0" smtClean="0"/>
            </a:br>
            <a:r>
              <a:rPr lang="tr-TR" sz="2400" b="1" dirty="0"/>
              <a:t/>
            </a:r>
            <a:br>
              <a:rPr lang="tr-TR" sz="2400" b="1" dirty="0"/>
            </a:br>
            <a:r>
              <a:rPr lang="tr-TR" sz="2400" b="1" dirty="0" smtClean="0"/>
              <a:t>YAPILACAKLAR</a:t>
            </a:r>
            <a:br>
              <a:rPr lang="tr-TR" sz="2400" b="1" dirty="0" smtClean="0"/>
            </a:br>
            <a:r>
              <a:rPr lang="tr-TR" sz="2400" b="1" dirty="0" smtClean="0"/>
              <a:t/>
            </a:r>
            <a:br>
              <a:rPr lang="tr-TR" sz="2400" b="1" dirty="0" smtClean="0"/>
            </a:br>
            <a:r>
              <a:rPr lang="tr-TR" sz="2400" dirty="0" smtClean="0"/>
              <a:t> 	Kalite </a:t>
            </a:r>
            <a:r>
              <a:rPr lang="tr-TR" sz="2400" dirty="0"/>
              <a:t>güvencesine </a:t>
            </a:r>
            <a:r>
              <a:rPr lang="tr-TR" sz="2400" dirty="0" smtClean="0"/>
              <a:t>sistemine  yönelik </a:t>
            </a:r>
            <a:r>
              <a:rPr lang="tr-TR" sz="2400" dirty="0"/>
              <a:t>olarak mevzuat ve yönetimsel altyapı çalışmaları büyük </a:t>
            </a:r>
            <a:r>
              <a:rPr lang="tr-TR" sz="2400" dirty="0" smtClean="0"/>
              <a:t>oranda</a:t>
            </a:r>
            <a:r>
              <a:rPr lang="tr-TR" sz="2400" dirty="0"/>
              <a:t> </a:t>
            </a:r>
            <a:r>
              <a:rPr lang="tr-TR" sz="2400" dirty="0" smtClean="0"/>
              <a:t>tamamlanmış </a:t>
            </a:r>
            <a:r>
              <a:rPr lang="tr-TR" sz="2400" dirty="0"/>
              <a:t>olup, </a:t>
            </a:r>
            <a:r>
              <a:rPr lang="tr-TR" sz="2400" dirty="0" smtClean="0"/>
              <a:t>çalışmalar sürdürülmektedir. </a:t>
            </a:r>
            <a:br>
              <a:rPr lang="tr-TR" sz="2400" dirty="0" smtClean="0"/>
            </a:br>
            <a:r>
              <a:rPr lang="tr-TR" sz="2400" dirty="0" smtClean="0"/>
              <a:t>Kalite ekipleri (Kurullar, komisyon, temsilci) oluşturulmuştur.</a:t>
            </a:r>
            <a:br>
              <a:rPr lang="tr-TR" sz="2400" dirty="0" smtClean="0"/>
            </a:br>
            <a:r>
              <a:rPr lang="tr-TR" sz="2400" dirty="0" smtClean="0"/>
              <a:t/>
            </a:r>
            <a:br>
              <a:rPr lang="tr-TR" sz="2400" dirty="0" smtClean="0"/>
            </a:br>
            <a:r>
              <a:rPr lang="tr-TR" sz="2400" dirty="0" smtClean="0"/>
              <a:t>Dijitalleşme (</a:t>
            </a:r>
            <a:r>
              <a:rPr lang="tr-TR" sz="2400" b="1" dirty="0" smtClean="0"/>
              <a:t>Yönetim Bilgi Sistemi</a:t>
            </a:r>
            <a:r>
              <a:rPr lang="tr-TR" sz="2400" dirty="0" smtClean="0"/>
              <a:t>) ve fiziksel</a:t>
            </a:r>
            <a:r>
              <a:rPr lang="tr-TR" sz="2400" dirty="0"/>
              <a:t/>
            </a:r>
            <a:br>
              <a:rPr lang="tr-TR" sz="2400" dirty="0"/>
            </a:br>
            <a:r>
              <a:rPr lang="tr-TR" sz="2400" dirty="0"/>
              <a:t>alt yapı imkanlarının </a:t>
            </a:r>
            <a:r>
              <a:rPr lang="tr-TR" sz="2400" dirty="0" smtClean="0"/>
              <a:t>geliştirilmesi  devam </a:t>
            </a:r>
            <a:r>
              <a:rPr lang="tr-TR" sz="2400" dirty="0"/>
              <a:t>edecektir</a:t>
            </a:r>
            <a:r>
              <a:rPr lang="tr-TR" sz="2400" dirty="0" smtClean="0"/>
              <a:t>.</a:t>
            </a:r>
            <a:br>
              <a:rPr lang="tr-TR" sz="2400" dirty="0" smtClean="0"/>
            </a:br>
            <a:r>
              <a:rPr lang="tr-TR" sz="2400" dirty="0" smtClean="0"/>
              <a:t/>
            </a:r>
            <a:br>
              <a:rPr lang="tr-TR" sz="2400" dirty="0" smtClean="0"/>
            </a:br>
            <a:r>
              <a:rPr lang="tr-TR" sz="2400" dirty="0"/>
              <a:t/>
            </a:r>
            <a:br>
              <a:rPr lang="tr-TR" sz="2400" dirty="0"/>
            </a:br>
            <a:r>
              <a:rPr lang="tr-TR" sz="2400" dirty="0" smtClean="0"/>
              <a:t>Üniversitemiz </a:t>
            </a:r>
            <a:r>
              <a:rPr lang="tr-TR" sz="2400" dirty="0"/>
              <a:t>hedeflerinin gerçekleştirilmesine yönelik olarak</a:t>
            </a:r>
            <a:br>
              <a:rPr lang="tr-TR" sz="2400" dirty="0"/>
            </a:br>
            <a:r>
              <a:rPr lang="tr-TR" sz="2400" dirty="0"/>
              <a:t>akademik ve idari birimlerin performans metriklerinin tespit edilebilmesi için akademik ve </a:t>
            </a:r>
            <a:r>
              <a:rPr lang="tr-TR" sz="2400" dirty="0" smtClean="0"/>
              <a:t>idari personel </a:t>
            </a:r>
            <a:r>
              <a:rPr lang="tr-TR" sz="2400" dirty="0"/>
              <a:t>ile toplantılar düzenlenecektir.</a:t>
            </a:r>
            <a:br>
              <a:rPr lang="tr-TR" sz="2400" dirty="0"/>
            </a:br>
            <a:endParaRPr lang="tr-TR" sz="24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32574"/>
            <a:ext cx="1944216" cy="890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706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23528" y="332656"/>
            <a:ext cx="8424936" cy="6120680"/>
          </a:xfrm>
        </p:spPr>
        <p:style>
          <a:lnRef idx="2">
            <a:schemeClr val="accent2"/>
          </a:lnRef>
          <a:fillRef idx="1">
            <a:schemeClr val="lt1"/>
          </a:fillRef>
          <a:effectRef idx="0">
            <a:schemeClr val="accent2"/>
          </a:effectRef>
          <a:fontRef idx="minor">
            <a:schemeClr val="dk1"/>
          </a:fontRef>
        </p:style>
        <p:txBody>
          <a:bodyPr>
            <a:noAutofit/>
          </a:bodyPr>
          <a:lstStyle/>
          <a:p>
            <a:r>
              <a:rPr lang="tr-TR" sz="2400" b="1" dirty="0" smtClean="0"/>
              <a:t/>
            </a:r>
            <a:br>
              <a:rPr lang="tr-TR" sz="2400" b="1" dirty="0" smtClean="0"/>
            </a:br>
            <a:r>
              <a:rPr lang="tr-TR" sz="2400" b="1" dirty="0" smtClean="0"/>
              <a:t/>
            </a:r>
            <a:br>
              <a:rPr lang="tr-TR" sz="2400" b="1" dirty="0" smtClean="0"/>
            </a:br>
            <a:r>
              <a:rPr lang="tr-TR" sz="2400" b="1" dirty="0"/>
              <a:t/>
            </a:r>
            <a:br>
              <a:rPr lang="tr-TR" sz="2400" b="1" dirty="0"/>
            </a:br>
            <a:r>
              <a:rPr lang="tr-TR" sz="3600" b="1" dirty="0" smtClean="0"/>
              <a:t>YAPILACAKLAR</a:t>
            </a:r>
            <a:br>
              <a:rPr lang="tr-TR" sz="3600" b="1" dirty="0" smtClean="0"/>
            </a:br>
            <a:r>
              <a:rPr lang="tr-TR" sz="3600" b="1" dirty="0" smtClean="0"/>
              <a:t/>
            </a:r>
            <a:br>
              <a:rPr lang="tr-TR" sz="3600" b="1" dirty="0" smtClean="0"/>
            </a:br>
            <a:r>
              <a:rPr lang="tr-TR" sz="2400" dirty="0" smtClean="0"/>
              <a:t> 	</a:t>
            </a:r>
            <a:r>
              <a:rPr lang="tr-TR" sz="3200" b="1" dirty="0" smtClean="0"/>
              <a:t>Gedik Üniversitesi Stratejik Planı 2019-2023 </a:t>
            </a:r>
            <a:r>
              <a:rPr lang="tr-TR" sz="3200" dirty="0" smtClean="0"/>
              <a:t> hazırlanmaktadır (Nisan 2019 teslim) </a:t>
            </a:r>
            <a:r>
              <a:rPr lang="tr-TR" sz="3200" dirty="0"/>
              <a:t/>
            </a:r>
            <a:br>
              <a:rPr lang="tr-TR" sz="3200" dirty="0"/>
            </a:br>
            <a:r>
              <a:rPr lang="tr-TR" sz="3200" dirty="0" smtClean="0"/>
              <a:t/>
            </a:r>
            <a:br>
              <a:rPr lang="tr-TR" sz="3200" dirty="0" smtClean="0"/>
            </a:br>
            <a:r>
              <a:rPr lang="tr-TR" sz="3200" b="1" dirty="0" smtClean="0"/>
              <a:t>Gedik </a:t>
            </a:r>
            <a:r>
              <a:rPr lang="tr-TR" sz="3200" b="1" dirty="0"/>
              <a:t>Üniversitesi </a:t>
            </a:r>
            <a:r>
              <a:rPr lang="tr-TR" sz="3200" b="1" dirty="0" smtClean="0"/>
              <a:t>İç Değerlendirme Raporu (2018</a:t>
            </a:r>
            <a:r>
              <a:rPr lang="tr-TR" sz="3200" dirty="0" smtClean="0"/>
              <a:t> )  2017 yılı raporu güncellenerek sunulacaktır (Mart 2019)</a:t>
            </a:r>
            <a:br>
              <a:rPr lang="tr-TR" sz="3200" dirty="0" smtClean="0"/>
            </a:br>
            <a:r>
              <a:rPr lang="tr-TR" sz="3200" dirty="0" smtClean="0"/>
              <a:t/>
            </a:r>
            <a:br>
              <a:rPr lang="tr-TR" sz="3200" dirty="0" smtClean="0"/>
            </a:br>
            <a:r>
              <a:rPr lang="tr-TR" sz="3200" dirty="0" smtClean="0"/>
              <a:t>Üniversitemiz Dış Değerlendirmeye Girecektir</a:t>
            </a:r>
            <a:br>
              <a:rPr lang="tr-TR" sz="3200" dirty="0" smtClean="0"/>
            </a:br>
            <a:r>
              <a:rPr lang="tr-TR" sz="3200" dirty="0" smtClean="0"/>
              <a:t> </a:t>
            </a:r>
            <a:r>
              <a:rPr lang="tr-TR" sz="3200" b="1" dirty="0" smtClean="0"/>
              <a:t>(Dış Değerlendirme Raporu alacağız) </a:t>
            </a:r>
            <a:br>
              <a:rPr lang="tr-TR" sz="3200" b="1" dirty="0" smtClean="0"/>
            </a:br>
            <a:r>
              <a:rPr lang="tr-TR" sz="3200" b="1" dirty="0" smtClean="0"/>
              <a:t/>
            </a:r>
            <a:br>
              <a:rPr lang="tr-TR" sz="3200" b="1" dirty="0" smtClean="0"/>
            </a:br>
            <a:r>
              <a:rPr lang="tr-TR" sz="3200" dirty="0"/>
              <a:t/>
            </a:r>
            <a:br>
              <a:rPr lang="tr-TR" sz="3200" dirty="0"/>
            </a:br>
            <a:r>
              <a:rPr lang="tr-TR" sz="3200" dirty="0" smtClean="0"/>
              <a:t> </a:t>
            </a:r>
            <a:endParaRPr lang="tr-TR" sz="3200"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35203"/>
            <a:ext cx="1944216" cy="888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7897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332656"/>
            <a:ext cx="8352928" cy="5832648"/>
          </a:xfrm>
        </p:spPr>
        <p:style>
          <a:lnRef idx="2">
            <a:schemeClr val="accent2"/>
          </a:lnRef>
          <a:fillRef idx="1">
            <a:schemeClr val="lt1"/>
          </a:fillRef>
          <a:effectRef idx="0">
            <a:schemeClr val="accent2"/>
          </a:effectRef>
          <a:fontRef idx="minor">
            <a:schemeClr val="dk1"/>
          </a:fontRef>
        </p:style>
        <p:txBody>
          <a:bodyPr>
            <a:noAutofit/>
          </a:bodyPr>
          <a:lstStyle/>
          <a:p>
            <a:r>
              <a:rPr lang="tr-TR" sz="2400" dirty="0" smtClean="0"/>
              <a:t/>
            </a:r>
            <a:br>
              <a:rPr lang="tr-TR" sz="2400" dirty="0" smtClean="0"/>
            </a:br>
            <a:r>
              <a:rPr lang="tr-TR" sz="2400" dirty="0" smtClean="0"/>
              <a:t>Kalite </a:t>
            </a:r>
            <a:r>
              <a:rPr lang="tr-TR" sz="2400" dirty="0"/>
              <a:t>çalışmalarına Üniversitemiz Web sayfasında “Kalite Yönetimi” sekmesinden erişilebilir.</a:t>
            </a:r>
            <a:br>
              <a:rPr lang="tr-TR" sz="2400" dirty="0"/>
            </a:br>
            <a:r>
              <a:rPr lang="tr-TR" sz="2400" dirty="0"/>
              <a:t>Kaliteye ilişkin bilgi/belge ve süreçler geliştirildikçe bu sayfaya </a:t>
            </a:r>
            <a:r>
              <a:rPr lang="tr-TR" sz="2400" dirty="0" smtClean="0"/>
              <a:t>eklenmektedir.</a:t>
            </a:r>
            <a:br>
              <a:rPr lang="tr-TR" sz="2400" dirty="0" smtClean="0"/>
            </a:br>
            <a:r>
              <a:rPr lang="tr-TR" sz="2400" dirty="0"/>
              <a:t/>
            </a:r>
            <a:br>
              <a:rPr lang="tr-TR" sz="2400" dirty="0"/>
            </a:br>
            <a:r>
              <a:rPr lang="tr-TR" sz="2400" dirty="0"/>
              <a:t>(</a:t>
            </a:r>
            <a:r>
              <a:rPr lang="tr-TR" sz="2400" b="1" dirty="0"/>
              <a:t>http://www.gedik.edu.tr/</a:t>
            </a:r>
            <a:r>
              <a:rPr lang="tr-TR" sz="2400" b="1" dirty="0" err="1"/>
              <a:t>universitemiz</a:t>
            </a:r>
            <a:r>
              <a:rPr lang="tr-TR" sz="2400" b="1" dirty="0"/>
              <a:t>/kurumsal/kalite-</a:t>
            </a:r>
            <a:r>
              <a:rPr lang="tr-TR" sz="2400" b="1" dirty="0" err="1"/>
              <a:t>yonetimi</a:t>
            </a:r>
            <a:r>
              <a:rPr lang="tr-TR" sz="2400" b="1" dirty="0" smtClean="0"/>
              <a:t>/</a:t>
            </a:r>
            <a:r>
              <a:rPr lang="tr-TR" sz="2400" dirty="0" smtClean="0"/>
              <a:t>).</a:t>
            </a:r>
            <a:br>
              <a:rPr lang="tr-TR" sz="2400" dirty="0" smtClean="0"/>
            </a:br>
            <a:r>
              <a:rPr lang="tr-TR" sz="2400" dirty="0"/>
              <a:t/>
            </a:r>
            <a:br>
              <a:rPr lang="tr-TR" sz="2400" dirty="0"/>
            </a:br>
            <a:r>
              <a:rPr lang="tr-TR" sz="2400" dirty="0"/>
              <a:t>Üniversitemiz henüz Yükseköğretim Kalite Kurulu tarafından değerlendirilmemiştir. Kurumumuz</a:t>
            </a:r>
            <a:br>
              <a:rPr lang="tr-TR" sz="2400" dirty="0"/>
            </a:br>
            <a:r>
              <a:rPr lang="tr-TR" sz="2400" dirty="0"/>
              <a:t>tarafından bildirilen dış denetim tarihi </a:t>
            </a:r>
            <a:r>
              <a:rPr lang="tr-TR" sz="2400" b="1" dirty="0" smtClean="0"/>
              <a:t>2019 </a:t>
            </a:r>
            <a:r>
              <a:rPr lang="tr-TR" sz="2400" dirty="0" smtClean="0"/>
              <a:t>yılıdır</a:t>
            </a:r>
            <a:r>
              <a:rPr lang="tr-TR" sz="2400" dirty="0"/>
              <a:t>.</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76672"/>
            <a:ext cx="2009288" cy="846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01135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476672"/>
            <a:ext cx="8280920" cy="5832648"/>
          </a:xfrm>
        </p:spPr>
        <p:style>
          <a:lnRef idx="2">
            <a:schemeClr val="accent2"/>
          </a:lnRef>
          <a:fillRef idx="1">
            <a:schemeClr val="lt1"/>
          </a:fillRef>
          <a:effectRef idx="0">
            <a:schemeClr val="accent2"/>
          </a:effectRef>
          <a:fontRef idx="minor">
            <a:schemeClr val="dk1"/>
          </a:fontRef>
        </p:style>
        <p:txBody>
          <a:bodyPr>
            <a:noAutofit/>
          </a:bodyPr>
          <a:lstStyle/>
          <a:p>
            <a:r>
              <a:rPr lang="tr-TR" sz="2400" dirty="0" smtClean="0"/>
              <a:t/>
            </a:r>
            <a:br>
              <a:rPr lang="tr-TR" sz="2400" dirty="0" smtClean="0"/>
            </a:br>
            <a:r>
              <a:rPr lang="tr-TR" sz="2400" dirty="0"/>
              <a:t/>
            </a:r>
            <a:br>
              <a:rPr lang="tr-TR" sz="2400" dirty="0"/>
            </a:br>
            <a:r>
              <a:rPr lang="tr-TR" sz="2400" dirty="0" smtClean="0"/>
              <a:t>Kalite </a:t>
            </a:r>
            <a:r>
              <a:rPr lang="tr-TR" sz="2400" dirty="0"/>
              <a:t>güvence sisteminin oluşturulması ve bu süreçlerin detaylandırılarak uygulamaya alınmasına</a:t>
            </a:r>
            <a:br>
              <a:rPr lang="tr-TR" sz="2400" dirty="0"/>
            </a:br>
            <a:r>
              <a:rPr lang="tr-TR" sz="2400" dirty="0"/>
              <a:t>yönelik çalışmalar devam </a:t>
            </a:r>
            <a:r>
              <a:rPr lang="tr-TR" sz="2400" dirty="0" smtClean="0"/>
              <a:t>etmektedir. </a:t>
            </a:r>
            <a:br>
              <a:rPr lang="tr-TR" sz="2400" dirty="0" smtClean="0"/>
            </a:br>
            <a:r>
              <a:rPr lang="tr-TR" sz="2400" dirty="0"/>
              <a:t/>
            </a:r>
            <a:br>
              <a:rPr lang="tr-TR" sz="2400" dirty="0"/>
            </a:br>
            <a:r>
              <a:rPr lang="tr-TR" sz="2400" dirty="0" smtClean="0"/>
              <a:t/>
            </a:r>
            <a:br>
              <a:rPr lang="tr-TR" sz="2400" dirty="0" smtClean="0"/>
            </a:br>
            <a:r>
              <a:rPr lang="tr-TR" sz="2400" dirty="0" smtClean="0"/>
              <a:t>Bu </a:t>
            </a:r>
            <a:r>
              <a:rPr lang="tr-TR" sz="2400" dirty="0"/>
              <a:t>kapsamda Kalite Komisyonu tarafından</a:t>
            </a:r>
            <a:br>
              <a:rPr lang="tr-TR" sz="2400" dirty="0"/>
            </a:br>
            <a:r>
              <a:rPr lang="tr-TR" sz="2400" dirty="0"/>
              <a:t>Fakülte/Müdürlük/Yüksekokullar seviyesinde öğretim elemanları, idari personel ve öğrencilere</a:t>
            </a:r>
            <a:br>
              <a:rPr lang="tr-TR" sz="2400" dirty="0"/>
            </a:br>
            <a:r>
              <a:rPr lang="tr-TR" sz="2400" dirty="0"/>
              <a:t>yönelik düzenli olarak kalite farkındalık </a:t>
            </a:r>
            <a:r>
              <a:rPr lang="tr-TR" sz="2400" dirty="0" smtClean="0"/>
              <a:t>ve bilgilendirme seminerleri sürdürülecektir.</a:t>
            </a:r>
            <a:r>
              <a:rPr lang="tr-TR" sz="2400" dirty="0"/>
              <a:t/>
            </a:r>
            <a:br>
              <a:rPr lang="tr-TR" sz="2400" dirty="0"/>
            </a:br>
            <a:endParaRPr lang="tr-TR" sz="24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620688"/>
            <a:ext cx="2016224" cy="918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84204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60648"/>
            <a:ext cx="8568952" cy="6192688"/>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marL="0" indent="0" algn="ctr">
              <a:buNone/>
            </a:pPr>
            <a:endParaRPr lang="tr-TR" b="1" dirty="0" smtClean="0"/>
          </a:p>
          <a:p>
            <a:pPr marL="0" indent="0" algn="ctr">
              <a:buNone/>
            </a:pPr>
            <a:endParaRPr lang="tr-TR" b="1" dirty="0"/>
          </a:p>
          <a:p>
            <a:pPr marL="0" indent="0" algn="ctr">
              <a:buNone/>
            </a:pPr>
            <a:r>
              <a:rPr lang="tr-TR" b="1" dirty="0" smtClean="0"/>
              <a:t>KATILIMCILIK</a:t>
            </a:r>
          </a:p>
          <a:p>
            <a:pPr marL="0" indent="0" algn="ctr">
              <a:buNone/>
            </a:pPr>
            <a:endParaRPr lang="tr-TR" b="1" dirty="0" smtClean="0"/>
          </a:p>
          <a:p>
            <a:r>
              <a:rPr lang="tr-TR" dirty="0" smtClean="0"/>
              <a:t>Üniversitemizdeki Kalite süreçlerine tüm üniversite çalışanlarımızın aktif katılımı beklenmektedir.</a:t>
            </a:r>
          </a:p>
          <a:p>
            <a:r>
              <a:rPr lang="tr-TR" dirty="0" smtClean="0"/>
              <a:t>Kalite sistemlerinin kurulması ve </a:t>
            </a:r>
            <a:r>
              <a:rPr lang="tr-TR" b="1" dirty="0" smtClean="0"/>
              <a:t>sürdürülebilmesi </a:t>
            </a:r>
            <a:r>
              <a:rPr lang="tr-TR" dirty="0" smtClean="0"/>
              <a:t>için katılımcılık önemlidir.</a:t>
            </a:r>
          </a:p>
          <a:p>
            <a:r>
              <a:rPr lang="tr-TR" dirty="0" smtClean="0"/>
              <a:t>Yükseköğretimde kalite sistemleri ile eğitim-öğretimde kalitenin yükseltilmesi,  eğitim-öğretim süreçlerinin yönetimini ve izlenebilirliğin kolaylaştırılmasını amaçlanmaktadır.    </a:t>
            </a:r>
          </a:p>
          <a:p>
            <a:r>
              <a:rPr lang="tr-TR" dirty="0" smtClean="0"/>
              <a:t>Öğrenci odaklı olan sistem, öğrenciye nitelikli bilgi ve beceri kazandırmayı hedeflemektedir. </a:t>
            </a:r>
            <a:endParaRPr lang="tr-TR"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2122859"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53396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80728"/>
            <a:ext cx="7992888" cy="4525963"/>
          </a:xfrm>
        </p:spPr>
        <p:style>
          <a:lnRef idx="2">
            <a:schemeClr val="accent2"/>
          </a:lnRef>
          <a:fillRef idx="1">
            <a:schemeClr val="lt1"/>
          </a:fillRef>
          <a:effectRef idx="0">
            <a:schemeClr val="accent2"/>
          </a:effectRef>
          <a:fontRef idx="minor">
            <a:schemeClr val="dk1"/>
          </a:fontRef>
        </p:style>
        <p:txBody>
          <a:bodyPr>
            <a:normAutofit/>
          </a:bodyPr>
          <a:lstStyle/>
          <a:p>
            <a:pPr marL="0" indent="0" algn="ctr">
              <a:buNone/>
            </a:pPr>
            <a:r>
              <a:rPr lang="tr-TR" dirty="0" smtClean="0"/>
              <a:t>	</a:t>
            </a:r>
          </a:p>
          <a:p>
            <a:pPr marL="0" indent="0" algn="ctr">
              <a:buNone/>
            </a:pPr>
            <a:endParaRPr lang="tr-TR" sz="4000" dirty="0">
              <a:latin typeface="Brush Script MT" panose="03060802040406070304" pitchFamily="66" charset="0"/>
            </a:endParaRPr>
          </a:p>
          <a:p>
            <a:pPr marL="0" indent="0" algn="ctr">
              <a:buNone/>
            </a:pPr>
            <a:r>
              <a:rPr lang="tr-TR" sz="4800" b="1" dirty="0" smtClean="0">
                <a:latin typeface="Brush Script MT" panose="03060802040406070304" pitchFamily="66" charset="0"/>
              </a:rPr>
              <a:t>Teşekkür Ederim…</a:t>
            </a:r>
          </a:p>
          <a:p>
            <a:pPr marL="0" indent="0" algn="ctr">
              <a:buNone/>
            </a:pPr>
            <a:endParaRPr lang="tr-TR" sz="4800" b="1" dirty="0">
              <a:latin typeface="Brush Script MT" panose="03060802040406070304" pitchFamily="66" charset="0"/>
            </a:endParaRPr>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3284984"/>
            <a:ext cx="3168352"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8269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755576" y="476672"/>
            <a:ext cx="7632848" cy="606319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tr-TR" sz="3200" b="1" dirty="0" smtClean="0"/>
          </a:p>
          <a:p>
            <a:endParaRPr lang="tr-TR" sz="3200" b="1" dirty="0"/>
          </a:p>
          <a:p>
            <a:endParaRPr lang="tr-TR" sz="3200" b="1" dirty="0" smtClean="0"/>
          </a:p>
          <a:p>
            <a:endParaRPr lang="tr-TR" sz="3200" b="1" dirty="0"/>
          </a:p>
          <a:p>
            <a:endParaRPr lang="tr-TR" sz="3200" b="1" dirty="0" smtClean="0"/>
          </a:p>
          <a:p>
            <a:endParaRPr lang="tr-TR" sz="3200" b="1" dirty="0"/>
          </a:p>
          <a:p>
            <a:pPr algn="ctr"/>
            <a:r>
              <a:rPr lang="tr-TR" sz="3200" b="1" dirty="0" smtClean="0"/>
              <a:t>Üniversitelerde kalite çalışmaları;</a:t>
            </a:r>
          </a:p>
          <a:p>
            <a:endParaRPr lang="tr-TR" sz="3200" b="1" dirty="0" smtClean="0"/>
          </a:p>
          <a:p>
            <a:pPr marL="342900" indent="-342900">
              <a:buFont typeface="Arial" panose="020B0604020202020204" pitchFamily="34" charset="0"/>
              <a:buChar char="•"/>
            </a:pPr>
            <a:r>
              <a:rPr lang="tr-TR" sz="3200" b="1" dirty="0" smtClean="0"/>
              <a:t>Kurumsal İç/Dış Değerlendirme </a:t>
            </a:r>
          </a:p>
          <a:p>
            <a:pPr marL="342900" indent="-342900">
              <a:buFont typeface="Arial" panose="020B0604020202020204" pitchFamily="34" charset="0"/>
              <a:buChar char="•"/>
            </a:pPr>
            <a:r>
              <a:rPr lang="tr-TR" sz="3200" b="1" dirty="0" smtClean="0"/>
              <a:t>Stratejik Plan Hazırlanması</a:t>
            </a:r>
          </a:p>
          <a:p>
            <a:pPr marL="342900" indent="-342900">
              <a:buFont typeface="Arial" panose="020B0604020202020204" pitchFamily="34" charset="0"/>
              <a:buChar char="•"/>
            </a:pPr>
            <a:r>
              <a:rPr lang="tr-TR" sz="3200" b="1" dirty="0" smtClean="0"/>
              <a:t>Akreditasyon</a:t>
            </a:r>
          </a:p>
          <a:p>
            <a:endParaRPr lang="tr-TR" dirty="0"/>
          </a:p>
          <a:p>
            <a:endParaRPr lang="tr-TR" dirty="0"/>
          </a:p>
        </p:txBody>
      </p:sp>
      <p:pic>
        <p:nvPicPr>
          <p:cNvPr id="6" name="Picture 3" descr="Macintosh HD:Users:grafiker:Desktop:LOGOLAR:yeni logolar:gedik_logo_tr.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692696"/>
            <a:ext cx="4320480" cy="1800200"/>
          </a:xfrm>
          <a:prstGeom prst="rect">
            <a:avLst/>
          </a:prstGeom>
          <a:noFill/>
          <a:ln>
            <a:noFill/>
          </a:ln>
        </p:spPr>
      </p:pic>
    </p:spTree>
    <p:extLst>
      <p:ext uri="{BB962C8B-B14F-4D97-AF65-F5344CB8AC3E}">
        <p14:creationId xmlns:p14="http://schemas.microsoft.com/office/powerpoint/2010/main" val="2869644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74638"/>
            <a:ext cx="8686800" cy="1143000"/>
          </a:xfrm>
        </p:spPr>
        <p:txBody>
          <a:bodyPr/>
          <a:lstStyle/>
          <a:p>
            <a:r>
              <a:rPr lang="tr-TR" b="1" dirty="0" smtClean="0"/>
              <a:t>     </a:t>
            </a:r>
            <a:endParaRPr lang="tr-TR" b="1" dirty="0"/>
          </a:p>
        </p:txBody>
      </p:sp>
      <p:sp>
        <p:nvSpPr>
          <p:cNvPr id="3" name="İçerik Yer Tutucusu 2"/>
          <p:cNvSpPr>
            <a:spLocks noGrp="1"/>
          </p:cNvSpPr>
          <p:nvPr>
            <p:ph idx="1"/>
          </p:nvPr>
        </p:nvSpPr>
        <p:spPr>
          <a:xfrm>
            <a:off x="457200" y="404664"/>
            <a:ext cx="8229600" cy="6048672"/>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marL="0" indent="0" algn="ctr">
              <a:buNone/>
            </a:pPr>
            <a:endParaRPr lang="tr-TR" b="1" dirty="0" smtClean="0"/>
          </a:p>
          <a:p>
            <a:pPr marL="0" indent="0" algn="ctr">
              <a:buNone/>
            </a:pPr>
            <a:r>
              <a:rPr lang="tr-TR" b="1" dirty="0" smtClean="0"/>
              <a:t>İÇ/DIŞ </a:t>
            </a:r>
            <a:r>
              <a:rPr lang="tr-TR" b="1" dirty="0"/>
              <a:t>DEĞERLENDİRME </a:t>
            </a:r>
            <a:endParaRPr lang="tr-TR" b="1" dirty="0" smtClean="0"/>
          </a:p>
          <a:p>
            <a:pPr marL="0" indent="0" algn="ctr">
              <a:buNone/>
            </a:pPr>
            <a:endParaRPr lang="tr-TR" b="1" dirty="0" smtClean="0"/>
          </a:p>
          <a:p>
            <a:r>
              <a:rPr lang="tr-TR" b="1" dirty="0" smtClean="0"/>
              <a:t>İç </a:t>
            </a:r>
            <a:r>
              <a:rPr lang="tr-TR" b="1" dirty="0"/>
              <a:t>Değerlendirme</a:t>
            </a:r>
            <a:r>
              <a:rPr lang="tr-TR" dirty="0"/>
              <a:t>: Bir yükseköğretim kurumunun, eğitim-öğretim ve araştırma faaliyetleri ile </a:t>
            </a:r>
            <a:r>
              <a:rPr lang="tr-TR" dirty="0" smtClean="0"/>
              <a:t>idari </a:t>
            </a:r>
            <a:r>
              <a:rPr lang="tr-TR" dirty="0"/>
              <a:t>hizmetlerinin kalitesinin ve kurumsal kalite geliştirme çalışmalarının, senato tarafından kurulan komisyonlar </a:t>
            </a:r>
            <a:r>
              <a:rPr lang="tr-TR" dirty="0" smtClean="0"/>
              <a:t>tarafından değerlendirilmesidir. </a:t>
            </a:r>
            <a:endParaRPr lang="tr-TR" dirty="0"/>
          </a:p>
          <a:p>
            <a:endParaRPr lang="tr-TR" dirty="0"/>
          </a:p>
          <a:p>
            <a:r>
              <a:rPr lang="tr-TR" b="1" dirty="0" smtClean="0"/>
              <a:t>Dış </a:t>
            </a:r>
            <a:r>
              <a:rPr lang="tr-TR" b="1" dirty="0"/>
              <a:t>Değerlendirme</a:t>
            </a:r>
            <a:r>
              <a:rPr lang="tr-TR" dirty="0"/>
              <a:t>: Bir yükseköğretim kurumunun veya bir programının, eğitim-öğretim ve araştırma faaliyetleri ile </a:t>
            </a:r>
            <a:r>
              <a:rPr lang="tr-TR" dirty="0" smtClean="0"/>
              <a:t>idari </a:t>
            </a:r>
            <a:r>
              <a:rPr lang="tr-TR" dirty="0"/>
              <a:t>hizmetlerin kalitesini, Yükseköğretim Kalite Kurulu tarafından yetkilendirilen </a:t>
            </a:r>
            <a:r>
              <a:rPr lang="tr-TR" u="sng" dirty="0"/>
              <a:t>dış </a:t>
            </a:r>
            <a:r>
              <a:rPr lang="tr-TR" u="sng" dirty="0" smtClean="0"/>
              <a:t>değerlendiriciler </a:t>
            </a:r>
            <a:r>
              <a:rPr lang="tr-TR" dirty="0" smtClean="0"/>
              <a:t> </a:t>
            </a:r>
            <a:r>
              <a:rPr lang="tr-TR" dirty="0"/>
              <a:t>tarafından yürütülen dış değerlendirme </a:t>
            </a:r>
            <a:r>
              <a:rPr lang="tr-TR" dirty="0" smtClean="0"/>
              <a:t>sürecidir. </a:t>
            </a:r>
            <a:endParaRPr lang="tr-TR"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489581"/>
            <a:ext cx="1907704" cy="889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490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74638"/>
            <a:ext cx="8686800" cy="1143000"/>
          </a:xfrm>
        </p:spPr>
        <p:txBody>
          <a:bodyPr>
            <a:normAutofit/>
          </a:bodyPr>
          <a:lstStyle/>
          <a:p>
            <a:r>
              <a:rPr lang="tr-TR" sz="3200" b="1" dirty="0" smtClean="0"/>
              <a:t>           </a:t>
            </a:r>
            <a:endParaRPr lang="tr-TR" sz="3200" b="1" dirty="0"/>
          </a:p>
        </p:txBody>
      </p:sp>
      <p:sp>
        <p:nvSpPr>
          <p:cNvPr id="3" name="İçerik Yer Tutucusu 2"/>
          <p:cNvSpPr>
            <a:spLocks noGrp="1"/>
          </p:cNvSpPr>
          <p:nvPr>
            <p:ph idx="1"/>
          </p:nvPr>
        </p:nvSpPr>
        <p:spPr>
          <a:xfrm>
            <a:off x="457200" y="332656"/>
            <a:ext cx="8229600" cy="5904656"/>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lgn="ctr">
              <a:buNone/>
            </a:pPr>
            <a:endParaRPr lang="tr-TR" b="1" dirty="0" smtClean="0"/>
          </a:p>
          <a:p>
            <a:pPr marL="0" indent="0" algn="ctr">
              <a:buNone/>
            </a:pPr>
            <a:endParaRPr lang="tr-TR" b="1" dirty="0" smtClean="0"/>
          </a:p>
          <a:p>
            <a:pPr marL="0" indent="0" algn="ctr">
              <a:buNone/>
            </a:pPr>
            <a:endParaRPr lang="tr-TR" b="1" dirty="0"/>
          </a:p>
          <a:p>
            <a:pPr marL="0" indent="0" algn="ctr">
              <a:buNone/>
            </a:pPr>
            <a:r>
              <a:rPr lang="tr-TR" b="1" dirty="0" smtClean="0"/>
              <a:t>KURUMSAL </a:t>
            </a:r>
            <a:r>
              <a:rPr lang="tr-TR" b="1" dirty="0"/>
              <a:t>STRATEJİK </a:t>
            </a:r>
            <a:r>
              <a:rPr lang="tr-TR" b="1" dirty="0" smtClean="0"/>
              <a:t>PLANLAMA</a:t>
            </a:r>
          </a:p>
          <a:p>
            <a:pPr marL="0" indent="0" algn="ctr">
              <a:buNone/>
            </a:pPr>
            <a:endParaRPr lang="tr-TR" b="1" dirty="0" smtClean="0"/>
          </a:p>
          <a:p>
            <a:pPr algn="just"/>
            <a:r>
              <a:rPr lang="tr-TR" dirty="0" smtClean="0"/>
              <a:t>Üniversitelerin belirlediği misyon, vizyon çerçevesinde rekabetçi bir kurum olabilmeleri için,  faaliyetlerini planlı bir şekilde yürütmesi önem taşır.</a:t>
            </a:r>
          </a:p>
          <a:p>
            <a:pPr algn="just"/>
            <a:r>
              <a:rPr lang="tr-TR" dirty="0" smtClean="0"/>
              <a:t>Üniversitelerde uygulanmakta olan stratejik yönetim süreci; orta ve uzun vadede odaklanılması gereken </a:t>
            </a:r>
            <a:r>
              <a:rPr lang="tr-TR" b="1" dirty="0" smtClean="0"/>
              <a:t>önceliklerin</a:t>
            </a:r>
            <a:r>
              <a:rPr lang="tr-TR" dirty="0" smtClean="0"/>
              <a:t> </a:t>
            </a:r>
            <a:r>
              <a:rPr lang="tr-TR" b="1" dirty="0" smtClean="0"/>
              <a:t>belirlenmesi</a:t>
            </a:r>
            <a:r>
              <a:rPr lang="tr-TR" dirty="0" smtClean="0"/>
              <a:t>, </a:t>
            </a:r>
            <a:r>
              <a:rPr lang="tr-TR" b="1" dirty="0" smtClean="0"/>
              <a:t>stratejik amaç ve hedefler</a:t>
            </a:r>
            <a:r>
              <a:rPr lang="tr-TR" dirty="0" smtClean="0"/>
              <a:t>; bunlara yönelik </a:t>
            </a:r>
            <a:r>
              <a:rPr lang="tr-TR" b="1" dirty="0" smtClean="0"/>
              <a:t>faaliyetler</a:t>
            </a:r>
            <a:r>
              <a:rPr lang="tr-TR" dirty="0" smtClean="0"/>
              <a:t>, </a:t>
            </a:r>
            <a:r>
              <a:rPr lang="tr-TR" b="1" dirty="0" smtClean="0"/>
              <a:t>kaynak kullanımı</a:t>
            </a:r>
            <a:r>
              <a:rPr lang="tr-TR" dirty="0" smtClean="0"/>
              <a:t>, </a:t>
            </a:r>
            <a:r>
              <a:rPr lang="tr-TR" b="1" dirty="0" smtClean="0"/>
              <a:t>performans kriterleri</a:t>
            </a:r>
            <a:r>
              <a:rPr lang="tr-TR" dirty="0" smtClean="0"/>
              <a:t> belirlenmesi; </a:t>
            </a:r>
            <a:r>
              <a:rPr lang="tr-TR" b="1" dirty="0" smtClean="0"/>
              <a:t>performans</a:t>
            </a:r>
            <a:r>
              <a:rPr lang="tr-TR" dirty="0" smtClean="0"/>
              <a:t> </a:t>
            </a:r>
            <a:r>
              <a:rPr lang="tr-TR" b="1" dirty="0" smtClean="0"/>
              <a:t>izlenmesi</a:t>
            </a:r>
            <a:r>
              <a:rPr lang="tr-TR" dirty="0" smtClean="0"/>
              <a:t> ve </a:t>
            </a:r>
            <a:r>
              <a:rPr lang="tr-TR" b="1" dirty="0" smtClean="0"/>
              <a:t>değerlendirilmesi</a:t>
            </a:r>
            <a:r>
              <a:rPr lang="tr-TR" dirty="0" smtClean="0"/>
              <a:t> konularını kapsar.</a:t>
            </a:r>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4664"/>
            <a:ext cx="1907704" cy="888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3774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6120680"/>
          </a:xfrm>
        </p:spPr>
        <p:style>
          <a:lnRef idx="2">
            <a:schemeClr val="accent2"/>
          </a:lnRef>
          <a:fillRef idx="1">
            <a:schemeClr val="lt1"/>
          </a:fillRef>
          <a:effectRef idx="0">
            <a:schemeClr val="accent2"/>
          </a:effectRef>
          <a:fontRef idx="minor">
            <a:schemeClr val="dk1"/>
          </a:fontRef>
        </p:style>
        <p:txBody>
          <a:bodyPr>
            <a:normAutofit/>
          </a:bodyPr>
          <a:lstStyle/>
          <a:p>
            <a:pPr marL="0" indent="0" algn="ctr">
              <a:buNone/>
            </a:pPr>
            <a:endParaRPr lang="tr-TR" b="1" dirty="0" smtClean="0"/>
          </a:p>
          <a:p>
            <a:pPr marL="0" indent="0" algn="ctr">
              <a:buNone/>
            </a:pPr>
            <a:endParaRPr lang="tr-TR" b="1" dirty="0"/>
          </a:p>
          <a:p>
            <a:pPr marL="0" indent="0" algn="ctr">
              <a:buNone/>
            </a:pPr>
            <a:r>
              <a:rPr lang="tr-TR" b="1" dirty="0" smtClean="0"/>
              <a:t>AKREDİTASYON</a:t>
            </a:r>
          </a:p>
          <a:p>
            <a:pPr marL="0" indent="0" algn="ctr">
              <a:buNone/>
            </a:pPr>
            <a:endParaRPr lang="tr-TR" b="1" dirty="0" smtClean="0"/>
          </a:p>
          <a:p>
            <a:r>
              <a:rPr lang="tr-TR" dirty="0" smtClean="0"/>
              <a:t>Bir </a:t>
            </a:r>
            <a:r>
              <a:rPr lang="tr-TR" dirty="0"/>
              <a:t>dış değerlendirici kurum tarafından belirli bir alanda önceden belirlenmiş, akademik </a:t>
            </a:r>
            <a:r>
              <a:rPr lang="tr-TR" b="1" dirty="0"/>
              <a:t>alana özgü standartların </a:t>
            </a:r>
            <a:r>
              <a:rPr lang="tr-TR" dirty="0"/>
              <a:t>bir yükseköğretim programı tarafından karşılanıp karşılanmadığını </a:t>
            </a:r>
            <a:r>
              <a:rPr lang="tr-TR" b="1" dirty="0"/>
              <a:t>ölçme</a:t>
            </a:r>
            <a:r>
              <a:rPr lang="tr-TR" dirty="0"/>
              <a:t>, </a:t>
            </a:r>
            <a:r>
              <a:rPr lang="tr-TR" b="1" dirty="0"/>
              <a:t>değerlendirme</a:t>
            </a:r>
            <a:r>
              <a:rPr lang="tr-TR" dirty="0"/>
              <a:t> ve </a:t>
            </a:r>
            <a:r>
              <a:rPr lang="tr-TR" b="1" dirty="0"/>
              <a:t>dış kalite güvence </a:t>
            </a:r>
            <a:r>
              <a:rPr lang="tr-TR" dirty="0" smtClean="0"/>
              <a:t>ve</a:t>
            </a:r>
            <a:r>
              <a:rPr lang="tr-TR" b="1" dirty="0" smtClean="0"/>
              <a:t> sertifikasyon </a:t>
            </a:r>
            <a:r>
              <a:rPr lang="tr-TR" dirty="0" smtClean="0"/>
              <a:t>sürecidir.</a:t>
            </a:r>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4664"/>
            <a:ext cx="2088232" cy="94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1219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492896"/>
            <a:ext cx="8229600" cy="3312368"/>
          </a:xfrm>
        </p:spPr>
        <p:style>
          <a:lnRef idx="2">
            <a:schemeClr val="accent2"/>
          </a:lnRef>
          <a:fillRef idx="1">
            <a:schemeClr val="lt1"/>
          </a:fillRef>
          <a:effectRef idx="0">
            <a:schemeClr val="accent2"/>
          </a:effectRef>
          <a:fontRef idx="minor">
            <a:schemeClr val="dk1"/>
          </a:fontRef>
        </p:style>
        <p:txBody>
          <a:bodyPr>
            <a:normAutofit/>
          </a:bodyPr>
          <a:lstStyle/>
          <a:p>
            <a:r>
              <a:rPr lang="tr-TR" sz="3000" dirty="0" smtClean="0"/>
              <a:t>Yükseköğretim Kalite Kurulu web sayfasına </a:t>
            </a:r>
            <a:br>
              <a:rPr lang="tr-TR" sz="3000" dirty="0" smtClean="0"/>
            </a:br>
            <a:r>
              <a:rPr lang="tr-TR" sz="3000" dirty="0" smtClean="0"/>
              <a:t/>
            </a:r>
            <a:br>
              <a:rPr lang="tr-TR" sz="3000" dirty="0" smtClean="0"/>
            </a:br>
            <a:r>
              <a:rPr lang="tr-TR" sz="3000" dirty="0" smtClean="0">
                <a:hlinkClick r:id="rId2"/>
              </a:rPr>
              <a:t>www.yokak.gov.tr</a:t>
            </a:r>
            <a:r>
              <a:rPr lang="tr-TR" sz="3000" dirty="0" smtClean="0"/>
              <a:t> </a:t>
            </a:r>
            <a:br>
              <a:rPr lang="tr-TR" sz="3000" dirty="0" smtClean="0"/>
            </a:br>
            <a:r>
              <a:rPr lang="tr-TR" sz="3000" dirty="0"/>
              <a:t/>
            </a:r>
            <a:br>
              <a:rPr lang="tr-TR" sz="3000" dirty="0"/>
            </a:br>
            <a:r>
              <a:rPr lang="tr-TR" sz="3000" dirty="0" smtClean="0"/>
              <a:t>adresinden ulaşılabilir.</a:t>
            </a:r>
            <a:endParaRPr lang="tr-TR" sz="3000" dirty="0"/>
          </a:p>
        </p:txBody>
      </p:sp>
      <p:pic>
        <p:nvPicPr>
          <p:cNvPr id="5" name="Picture 4" descr="Macintosh HD:Users:grafiker:Desktop:LOGOLAR:yeni logolar:gedik_logo_tekli_tr.jpg"/>
          <p:cNvPicPr/>
          <p:nvPr/>
        </p:nvPicPr>
        <p:blipFill>
          <a:blip r:embed="rId3">
            <a:alphaModFix amt="10000"/>
            <a:extLst>
              <a:ext uri="{28A0092B-C50C-407E-A947-70E740481C1C}">
                <a14:useLocalDpi xmlns:a14="http://schemas.microsoft.com/office/drawing/2010/main" val="0"/>
              </a:ext>
            </a:extLst>
          </a:blip>
          <a:srcRect/>
          <a:stretch>
            <a:fillRect/>
          </a:stretch>
        </p:blipFill>
        <p:spPr bwMode="auto">
          <a:xfrm>
            <a:off x="1259631" y="76185"/>
            <a:ext cx="6407785" cy="6680200"/>
          </a:xfrm>
          <a:prstGeom prst="rect">
            <a:avLst/>
          </a:prstGeom>
          <a:noFill/>
          <a:ln>
            <a:noFill/>
          </a:ln>
        </p:spPr>
      </p:pic>
      <p:sp>
        <p:nvSpPr>
          <p:cNvPr id="3" name="Metin kutusu 2"/>
          <p:cNvSpPr txBox="1"/>
          <p:nvPr/>
        </p:nvSpPr>
        <p:spPr>
          <a:xfrm>
            <a:off x="1259631" y="548680"/>
            <a:ext cx="5976665" cy="1077218"/>
          </a:xfrm>
          <a:prstGeom prst="rect">
            <a:avLst/>
          </a:prstGeom>
          <a:noFill/>
        </p:spPr>
        <p:txBody>
          <a:bodyPr wrap="square" rtlCol="0">
            <a:spAutoFit/>
          </a:bodyPr>
          <a:lstStyle/>
          <a:p>
            <a:pPr algn="ctr"/>
            <a:r>
              <a:rPr lang="tr-TR" sz="3200" b="1" dirty="0" smtClean="0"/>
              <a:t>YÜKSEKÖĞRETİM KALİTE KURULU (YÖKAK)</a:t>
            </a:r>
            <a:endParaRPr lang="tr-TR" sz="3200" b="1" dirty="0"/>
          </a:p>
        </p:txBody>
      </p:sp>
    </p:spTree>
    <p:extLst>
      <p:ext uri="{BB962C8B-B14F-4D97-AF65-F5344CB8AC3E}">
        <p14:creationId xmlns:p14="http://schemas.microsoft.com/office/powerpoint/2010/main" val="4116461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980728"/>
            <a:ext cx="8229600" cy="4824536"/>
          </a:xfrm>
        </p:spPr>
        <p:style>
          <a:lnRef idx="2">
            <a:schemeClr val="accent2"/>
          </a:lnRef>
          <a:fillRef idx="1">
            <a:schemeClr val="lt1"/>
          </a:fillRef>
          <a:effectRef idx="0">
            <a:schemeClr val="accent2"/>
          </a:effectRef>
          <a:fontRef idx="minor">
            <a:schemeClr val="dk1"/>
          </a:fontRef>
        </p:style>
        <p:txBody>
          <a:bodyPr>
            <a:normAutofit/>
          </a:bodyPr>
          <a:lstStyle/>
          <a:p>
            <a:r>
              <a:rPr lang="tr-TR" sz="3200" b="1" dirty="0" smtClean="0"/>
              <a:t/>
            </a:r>
            <a:br>
              <a:rPr lang="tr-TR" sz="3200" b="1" dirty="0" smtClean="0"/>
            </a:br>
            <a:r>
              <a:rPr lang="tr-TR" sz="3200" b="1" dirty="0"/>
              <a:t/>
            </a:r>
            <a:br>
              <a:rPr lang="tr-TR" sz="3200" b="1" dirty="0"/>
            </a:br>
            <a:r>
              <a:rPr lang="tr-TR" sz="3200" b="1" dirty="0" smtClean="0"/>
              <a:t>İSTANBUL GEDİK ÜNİVERSİTESİNDE KALİTE ÇALIŞMALARI </a:t>
            </a:r>
            <a:endParaRPr lang="tr-TR" sz="3200"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1412776"/>
            <a:ext cx="3312368"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7587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467544" y="116632"/>
            <a:ext cx="8208912" cy="664797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fontAlgn="base"/>
            <a:r>
              <a:rPr lang="tr-TR" sz="2000" dirty="0" smtClean="0"/>
              <a:t>	</a:t>
            </a:r>
            <a:r>
              <a:rPr lang="tr-TR" dirty="0" smtClean="0"/>
              <a:t>İstanbul </a:t>
            </a:r>
            <a:r>
              <a:rPr lang="tr-TR" dirty="0"/>
              <a:t>Gedik Üniversitesi </a:t>
            </a:r>
            <a:r>
              <a:rPr lang="tr-TR" b="1" dirty="0"/>
              <a:t>Kalite Komisyonu</a:t>
            </a:r>
            <a:r>
              <a:rPr lang="tr-TR" dirty="0"/>
              <a:t>, 23 Temmuz 2015 tarihli ve 29423 sayılı Resmi </a:t>
            </a:r>
            <a:r>
              <a:rPr lang="tr-TR" dirty="0" smtClean="0"/>
              <a:t>Gazete ’de </a:t>
            </a:r>
            <a:r>
              <a:rPr lang="tr-TR" dirty="0"/>
              <a:t>ilan edilen “Yükseköğretim Kalite Güvencesi Yönetmeliği’nin </a:t>
            </a:r>
            <a:r>
              <a:rPr lang="tr-TR" dirty="0" smtClean="0"/>
              <a:t>yedinci </a:t>
            </a:r>
            <a:r>
              <a:rPr lang="tr-TR" dirty="0"/>
              <a:t>maddesi gereği, 13.12.2017 tarih ve 2017/35 sayılı Senato Kararı ile oluşturulmuştur.</a:t>
            </a:r>
          </a:p>
          <a:p>
            <a:pPr fontAlgn="base"/>
            <a:endParaRPr lang="tr-TR" sz="1600" b="1" dirty="0" smtClean="0"/>
          </a:p>
          <a:p>
            <a:pPr fontAlgn="base"/>
            <a:r>
              <a:rPr lang="tr-TR" sz="1600" b="1" dirty="0" smtClean="0"/>
              <a:t>Kalite </a:t>
            </a:r>
            <a:r>
              <a:rPr lang="tr-TR" sz="1600" b="1" dirty="0"/>
              <a:t>Komisyonu </a:t>
            </a:r>
            <a:r>
              <a:rPr lang="tr-TR" sz="1600" b="1" dirty="0" smtClean="0"/>
              <a:t>Üyeleri</a:t>
            </a:r>
          </a:p>
          <a:p>
            <a:pPr fontAlgn="base"/>
            <a:endParaRPr lang="tr-TR" sz="1600" dirty="0"/>
          </a:p>
          <a:p>
            <a:pPr fontAlgn="base"/>
            <a:r>
              <a:rPr lang="tr-TR" sz="1600" dirty="0" smtClean="0"/>
              <a:t>Başkan	Rektör				Prof</a:t>
            </a:r>
            <a:r>
              <a:rPr lang="tr-TR" sz="1600" dirty="0"/>
              <a:t>. Dr. Zafer UTLU</a:t>
            </a:r>
            <a:endParaRPr lang="tr-TR" sz="1600" dirty="0" smtClean="0"/>
          </a:p>
          <a:p>
            <a:pPr fontAlgn="base"/>
            <a:r>
              <a:rPr lang="tr-TR" sz="1600" dirty="0"/>
              <a:t>	</a:t>
            </a:r>
            <a:r>
              <a:rPr lang="tr-TR" sz="1600" dirty="0" smtClean="0"/>
              <a:t>Komisyon Başkanı</a:t>
            </a:r>
          </a:p>
          <a:p>
            <a:pPr fontAlgn="base"/>
            <a:r>
              <a:rPr lang="tr-TR" sz="1600" dirty="0" smtClean="0"/>
              <a:t>Üye	Rektör Yardımcısı			Prof</a:t>
            </a:r>
            <a:r>
              <a:rPr lang="tr-TR" sz="1600" dirty="0"/>
              <a:t>. Dr. H. Şaduman OKUMUŞ</a:t>
            </a:r>
            <a:endParaRPr lang="tr-TR" sz="1600" dirty="0" smtClean="0"/>
          </a:p>
          <a:p>
            <a:pPr fontAlgn="base"/>
            <a:r>
              <a:rPr lang="tr-TR" sz="1600" dirty="0"/>
              <a:t>	</a:t>
            </a:r>
            <a:r>
              <a:rPr lang="tr-TR" sz="1600" dirty="0" smtClean="0"/>
              <a:t>Komisyon </a:t>
            </a:r>
            <a:r>
              <a:rPr lang="tr-TR" sz="1600" dirty="0"/>
              <a:t>Başkan </a:t>
            </a:r>
            <a:r>
              <a:rPr lang="tr-TR" sz="1600" dirty="0" smtClean="0"/>
              <a:t>V.</a:t>
            </a:r>
          </a:p>
          <a:p>
            <a:pPr fontAlgn="base"/>
            <a:r>
              <a:rPr lang="tr-TR" sz="1600" dirty="0" smtClean="0"/>
              <a:t>Üye	Spor </a:t>
            </a:r>
            <a:r>
              <a:rPr lang="tr-TR" sz="1600" dirty="0"/>
              <a:t>Bilimleri </a:t>
            </a:r>
            <a:r>
              <a:rPr lang="tr-TR" sz="1600" dirty="0" smtClean="0"/>
              <a:t>Fakültesi		Prof</a:t>
            </a:r>
            <a:r>
              <a:rPr lang="tr-TR" sz="1600" dirty="0"/>
              <a:t>. Dr. Mustafa Kamil ÖZER</a:t>
            </a:r>
            <a:br>
              <a:rPr lang="tr-TR" sz="1600" dirty="0"/>
            </a:br>
            <a:r>
              <a:rPr lang="tr-TR" sz="1600" dirty="0" smtClean="0"/>
              <a:t>Üye	Fen </a:t>
            </a:r>
            <a:r>
              <a:rPr lang="tr-TR" sz="1600" dirty="0"/>
              <a:t>Bilimleri </a:t>
            </a:r>
            <a:r>
              <a:rPr lang="tr-TR" sz="1600" dirty="0" smtClean="0"/>
              <a:t>Enstitüsü			Prof</a:t>
            </a:r>
            <a:r>
              <a:rPr lang="tr-TR" sz="1600" dirty="0"/>
              <a:t>. Dr. Sunullah ÖZBEK</a:t>
            </a:r>
            <a:br>
              <a:rPr lang="tr-TR" sz="1600" dirty="0"/>
            </a:br>
            <a:r>
              <a:rPr lang="tr-TR" sz="1600" dirty="0" smtClean="0"/>
              <a:t>Üye	Sağlık </a:t>
            </a:r>
            <a:r>
              <a:rPr lang="tr-TR" sz="1600" dirty="0"/>
              <a:t>Bilimleri </a:t>
            </a:r>
            <a:r>
              <a:rPr lang="tr-TR" sz="1600" dirty="0" smtClean="0"/>
              <a:t>Enstitüsü		Prof</a:t>
            </a:r>
            <a:r>
              <a:rPr lang="tr-TR" sz="1600" dirty="0"/>
              <a:t>. Dr. Haydar ÖZPINAR</a:t>
            </a:r>
            <a:br>
              <a:rPr lang="tr-TR" sz="1600" dirty="0"/>
            </a:br>
            <a:r>
              <a:rPr lang="tr-TR" sz="1600" dirty="0" smtClean="0"/>
              <a:t>Üye	Mühendislik Fakültesi	 		Prof</a:t>
            </a:r>
            <a:r>
              <a:rPr lang="tr-TR" sz="1600" dirty="0"/>
              <a:t>. Dr. Güner ARKUN</a:t>
            </a:r>
            <a:br>
              <a:rPr lang="tr-TR" sz="1600" dirty="0"/>
            </a:br>
            <a:r>
              <a:rPr lang="tr-TR" sz="1600" dirty="0" smtClean="0"/>
              <a:t>Üye	Güzel </a:t>
            </a:r>
            <a:r>
              <a:rPr lang="tr-TR" sz="1600" dirty="0"/>
              <a:t>Sanatlar ve Mim. </a:t>
            </a:r>
            <a:r>
              <a:rPr lang="tr-TR" sz="1600" dirty="0" smtClean="0"/>
              <a:t>Fakültesi		Prof</a:t>
            </a:r>
            <a:r>
              <a:rPr lang="tr-TR" sz="1600" dirty="0"/>
              <a:t>. Hayriye KOÇ BAŞARA</a:t>
            </a:r>
            <a:br>
              <a:rPr lang="tr-TR" sz="1600" dirty="0"/>
            </a:br>
            <a:r>
              <a:rPr lang="tr-TR" sz="1600" dirty="0" smtClean="0"/>
              <a:t>Üye	İktisadi</a:t>
            </a:r>
            <a:r>
              <a:rPr lang="tr-TR" sz="1600" dirty="0"/>
              <a:t>, İdari ve Sosyal Bil. </a:t>
            </a:r>
            <a:r>
              <a:rPr lang="tr-TR" sz="1600" dirty="0" smtClean="0"/>
              <a:t>Fakültesi	Doç</a:t>
            </a:r>
            <a:r>
              <a:rPr lang="tr-TR" sz="1600" dirty="0"/>
              <a:t>. Dr. Burcu YAVUZ TİFTİKÇİGİL</a:t>
            </a:r>
            <a:br>
              <a:rPr lang="tr-TR" sz="1600" dirty="0"/>
            </a:br>
            <a:r>
              <a:rPr lang="tr-TR" sz="1600" dirty="0" smtClean="0"/>
              <a:t>Üye	Sosyal </a:t>
            </a:r>
            <a:r>
              <a:rPr lang="tr-TR" sz="1600" dirty="0"/>
              <a:t>Bilimler </a:t>
            </a:r>
            <a:r>
              <a:rPr lang="tr-TR" sz="1600" dirty="0" smtClean="0"/>
              <a:t>Enstitüsü		Doç. Dr. </a:t>
            </a:r>
            <a:r>
              <a:rPr lang="tr-TR" sz="1600" dirty="0"/>
              <a:t>Üyesi Tuna </a:t>
            </a:r>
            <a:r>
              <a:rPr lang="tr-TR" sz="1600" dirty="0" smtClean="0"/>
              <a:t>USLU</a:t>
            </a:r>
          </a:p>
          <a:p>
            <a:pPr fontAlgn="base"/>
            <a:r>
              <a:rPr lang="tr-TR" sz="1600" dirty="0"/>
              <a:t>Üye	Mühendislik Fakültesi			Dr. </a:t>
            </a:r>
            <a:r>
              <a:rPr lang="tr-TR" sz="1600" dirty="0" err="1"/>
              <a:t>Öğr</a:t>
            </a:r>
            <a:r>
              <a:rPr lang="tr-TR" sz="1600" dirty="0"/>
              <a:t>. Üyesi İlknur KOÇAŞ KOZBE</a:t>
            </a:r>
            <a:br>
              <a:rPr lang="tr-TR" sz="1600" dirty="0"/>
            </a:br>
            <a:r>
              <a:rPr lang="tr-TR" sz="1600" dirty="0" smtClean="0"/>
              <a:t>Üye	Meslek Yüksekokulu			Dr</a:t>
            </a:r>
            <a:r>
              <a:rPr lang="tr-TR" sz="1600" dirty="0"/>
              <a:t>. Öğretim Üyesi Polat </a:t>
            </a:r>
            <a:r>
              <a:rPr lang="tr-TR" sz="1600" dirty="0" smtClean="0"/>
              <a:t>TOPUZ</a:t>
            </a:r>
          </a:p>
          <a:p>
            <a:pPr fontAlgn="base"/>
            <a:r>
              <a:rPr lang="tr-TR" sz="1600" dirty="0"/>
              <a:t>Üye	Sağlık Bilimleri Fakültesi		</a:t>
            </a:r>
            <a:r>
              <a:rPr lang="tr-TR" sz="1600" dirty="0" smtClean="0"/>
              <a:t>Dr</a:t>
            </a:r>
            <a:r>
              <a:rPr lang="tr-TR" sz="1600" dirty="0"/>
              <a:t>. </a:t>
            </a:r>
            <a:r>
              <a:rPr lang="tr-TR" sz="1600" dirty="0" err="1"/>
              <a:t>Öğr</a:t>
            </a:r>
            <a:r>
              <a:rPr lang="tr-TR" sz="1600" dirty="0"/>
              <a:t>. Üyesi Hasan Uğur ÖNCEL</a:t>
            </a:r>
            <a:br>
              <a:rPr lang="tr-TR" sz="1600" dirty="0"/>
            </a:br>
            <a:r>
              <a:rPr lang="tr-TR" sz="1600" dirty="0" smtClean="0"/>
              <a:t>Üye	Yabancı </a:t>
            </a:r>
            <a:r>
              <a:rPr lang="tr-TR" sz="1600" dirty="0"/>
              <a:t>Diller Yük. </a:t>
            </a:r>
            <a:r>
              <a:rPr lang="tr-TR" sz="1600" dirty="0" smtClean="0"/>
              <a:t>Müdürü		Dr</a:t>
            </a:r>
            <a:r>
              <a:rPr lang="tr-TR" sz="1600" dirty="0"/>
              <a:t>. Olcay ŞEMİEOĞLU</a:t>
            </a:r>
            <a:br>
              <a:rPr lang="tr-TR" sz="1600" dirty="0"/>
            </a:br>
            <a:r>
              <a:rPr lang="tr-TR" sz="1600" dirty="0" smtClean="0"/>
              <a:t>Üye	Genel Sekreter			M</a:t>
            </a:r>
            <a:r>
              <a:rPr lang="tr-TR" sz="1600" dirty="0"/>
              <a:t>. Tevfik TETİK</a:t>
            </a:r>
            <a:br>
              <a:rPr lang="tr-TR" sz="1600" dirty="0"/>
            </a:br>
            <a:r>
              <a:rPr lang="tr-TR" sz="1600" dirty="0" smtClean="0"/>
              <a:t>Üye	Genel </a:t>
            </a:r>
            <a:r>
              <a:rPr lang="tr-TR" sz="1600" dirty="0"/>
              <a:t>Sekreter </a:t>
            </a:r>
            <a:r>
              <a:rPr lang="tr-TR" sz="1600" dirty="0" smtClean="0"/>
              <a:t>Yardımcısı		</a:t>
            </a:r>
            <a:r>
              <a:rPr lang="tr-TR" sz="1600" dirty="0" err="1" smtClean="0"/>
              <a:t>Gülperen</a:t>
            </a:r>
            <a:r>
              <a:rPr lang="tr-TR" sz="1600" dirty="0" smtClean="0"/>
              <a:t> </a:t>
            </a:r>
            <a:r>
              <a:rPr lang="tr-TR" sz="1600" dirty="0"/>
              <a:t>KORDEL</a:t>
            </a:r>
            <a:br>
              <a:rPr lang="tr-TR" sz="1600" dirty="0"/>
            </a:br>
            <a:r>
              <a:rPr lang="tr-TR" sz="1600" dirty="0" smtClean="0"/>
              <a:t>Üye	Strateji </a:t>
            </a:r>
            <a:r>
              <a:rPr lang="tr-TR" sz="1600" dirty="0"/>
              <a:t>Geliştirme Daire Başkan </a:t>
            </a:r>
            <a:r>
              <a:rPr lang="tr-TR" sz="1600" dirty="0" smtClean="0"/>
              <a:t>V.	Nilgün </a:t>
            </a:r>
            <a:r>
              <a:rPr lang="tr-TR" sz="1600" dirty="0"/>
              <a:t>DENİZ KORKMAZ</a:t>
            </a:r>
            <a:br>
              <a:rPr lang="tr-TR" sz="1600" dirty="0"/>
            </a:br>
            <a:r>
              <a:rPr lang="tr-TR" sz="1600" dirty="0" smtClean="0"/>
              <a:t>Üye	Öğrenci Temsilcisi			Öğrenci </a:t>
            </a:r>
            <a:r>
              <a:rPr lang="tr-TR" sz="1600" dirty="0"/>
              <a:t>Konsey Başkanı</a:t>
            </a:r>
          </a:p>
        </p:txBody>
      </p:sp>
    </p:spTree>
    <p:extLst>
      <p:ext uri="{BB962C8B-B14F-4D97-AF65-F5344CB8AC3E}">
        <p14:creationId xmlns:p14="http://schemas.microsoft.com/office/powerpoint/2010/main" val="2288975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620688"/>
            <a:ext cx="7920880" cy="5472608"/>
          </a:xfrm>
        </p:spPr>
        <p:style>
          <a:lnRef idx="2">
            <a:schemeClr val="accent2"/>
          </a:lnRef>
          <a:fillRef idx="1">
            <a:schemeClr val="lt1"/>
          </a:fillRef>
          <a:effectRef idx="0">
            <a:schemeClr val="accent2"/>
          </a:effectRef>
          <a:fontRef idx="minor">
            <a:schemeClr val="dk1"/>
          </a:fontRef>
        </p:style>
        <p:txBody>
          <a:bodyPr>
            <a:noAutofit/>
          </a:bodyPr>
          <a:lstStyle/>
          <a:p>
            <a:r>
              <a:rPr lang="tr-TR" sz="2400" dirty="0" smtClean="0"/>
              <a:t>	</a:t>
            </a:r>
            <a:r>
              <a:rPr lang="tr-TR" sz="2200" dirty="0" smtClean="0"/>
              <a:t>Strateji Geliştirme </a:t>
            </a:r>
            <a:r>
              <a:rPr lang="tr-TR" sz="2200" dirty="0"/>
              <a:t>Daire Başkanlığı bünyesinde kalite güvence sistemini tesis etmek amacıyla iki </a:t>
            </a:r>
            <a:r>
              <a:rPr lang="tr-TR" sz="2200" dirty="0" smtClean="0"/>
              <a:t>alt birim</a:t>
            </a:r>
            <a:r>
              <a:rPr lang="tr-TR" sz="2200" dirty="0"/>
              <a:t> </a:t>
            </a:r>
            <a:r>
              <a:rPr lang="tr-TR" sz="2200" dirty="0" smtClean="0"/>
              <a:t>oluşturulmuştur. Bu birimler; </a:t>
            </a:r>
            <a:br>
              <a:rPr lang="tr-TR" sz="2200" dirty="0" smtClean="0"/>
            </a:br>
            <a:r>
              <a:rPr lang="tr-TR" sz="2200" dirty="0" smtClean="0"/>
              <a:t/>
            </a:r>
            <a:br>
              <a:rPr lang="tr-TR" sz="2200" dirty="0" smtClean="0"/>
            </a:br>
            <a:r>
              <a:rPr lang="tr-TR" sz="2200" dirty="0" smtClean="0"/>
              <a:t>* </a:t>
            </a:r>
            <a:r>
              <a:rPr lang="tr-TR" sz="2200" b="1" dirty="0" smtClean="0"/>
              <a:t>Kurumsal </a:t>
            </a:r>
            <a:r>
              <a:rPr lang="tr-TR" sz="2200" b="1" dirty="0"/>
              <a:t>Strateji Planlama Birimi </a:t>
            </a:r>
            <a:r>
              <a:rPr lang="tr-TR" sz="2200" dirty="0"/>
              <a:t>ve </a:t>
            </a:r>
            <a:r>
              <a:rPr lang="tr-TR" sz="2200" dirty="0" smtClean="0"/>
              <a:t/>
            </a:r>
            <a:br>
              <a:rPr lang="tr-TR" sz="2200" dirty="0" smtClean="0"/>
            </a:br>
            <a:r>
              <a:rPr lang="tr-TR" sz="2200" dirty="0" smtClean="0"/>
              <a:t>* </a:t>
            </a:r>
            <a:r>
              <a:rPr lang="tr-TR" sz="2200" b="1" dirty="0" smtClean="0"/>
              <a:t>Kalite Koordinasyon </a:t>
            </a:r>
            <a:r>
              <a:rPr lang="tr-TR" sz="2200" b="1" dirty="0"/>
              <a:t>Birimi</a:t>
            </a:r>
            <a:r>
              <a:rPr lang="tr-TR" sz="2200" dirty="0"/>
              <a:t>nden </a:t>
            </a:r>
            <a:r>
              <a:rPr lang="tr-TR" sz="2200" dirty="0" smtClean="0"/>
              <a:t/>
            </a:r>
            <a:br>
              <a:rPr lang="tr-TR" sz="2200" dirty="0" smtClean="0"/>
            </a:br>
            <a:r>
              <a:rPr lang="tr-TR" sz="2200" dirty="0" smtClean="0"/>
              <a:t/>
            </a:r>
            <a:br>
              <a:rPr lang="tr-TR" sz="2200" dirty="0" smtClean="0"/>
            </a:br>
            <a:r>
              <a:rPr lang="tr-TR" sz="2200" dirty="0" smtClean="0"/>
              <a:t>oluşmaktadır.  Üniversitenin Stratejik </a:t>
            </a:r>
            <a:r>
              <a:rPr lang="tr-TR" sz="2200" dirty="0"/>
              <a:t>Planı ile </a:t>
            </a:r>
            <a:r>
              <a:rPr lang="tr-TR" sz="2200" dirty="0" smtClean="0"/>
              <a:t>Kalite Güvence </a:t>
            </a:r>
            <a:r>
              <a:rPr lang="tr-TR" sz="2200" dirty="0"/>
              <a:t>Sistemi koordineli bir şekilde </a:t>
            </a:r>
            <a:r>
              <a:rPr lang="tr-TR" sz="2200" dirty="0" smtClean="0"/>
              <a:t>üniversitemiz </a:t>
            </a:r>
            <a:r>
              <a:rPr lang="tr-TR" sz="2200" b="1" dirty="0" smtClean="0"/>
              <a:t>Strateji Geliştirme Daire Başkanlığı </a:t>
            </a:r>
            <a:r>
              <a:rPr lang="tr-TR" sz="2200" dirty="0"/>
              <a:t>bünyesinde yapılacak çalışmalarla yürütülecektir.</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836712"/>
            <a:ext cx="1728192"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98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2021</TotalTime>
  <Words>298</Words>
  <Application>Microsoft Office PowerPoint</Application>
  <PresentationFormat>Ekran Gösterisi (4:3)</PresentationFormat>
  <Paragraphs>92</Paragraphs>
  <Slides>17</Slides>
  <Notes>2</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İSTANBUL GEDİK ÜNİVERSİTESİ  KALİTE  ÇALIŞMA SÜREÇLERİ</vt:lpstr>
      <vt:lpstr>PowerPoint Sunusu</vt:lpstr>
      <vt:lpstr>     </vt:lpstr>
      <vt:lpstr>           </vt:lpstr>
      <vt:lpstr>PowerPoint Sunusu</vt:lpstr>
      <vt:lpstr>Yükseköğretim Kalite Kurulu web sayfasına   www.yokak.gov.tr   adresinden ulaşılabilir.</vt:lpstr>
      <vt:lpstr>  İSTANBUL GEDİK ÜNİVERSİTESİNDE KALİTE ÇALIŞMALARI </vt:lpstr>
      <vt:lpstr>PowerPoint Sunusu</vt:lpstr>
      <vt:lpstr> Strateji Geliştirme Daire Başkanlığı bünyesinde kalite güvence sistemini tesis etmek amacıyla iki alt birim oluşturulmuştur. Bu birimler;   * Kurumsal Strateji Planlama Birimi ve  * Kalite Koordinasyon Biriminden   oluşmaktadır.  Üniversitenin Stratejik Planı ile Kalite Güvence Sistemi koordineli bir şekilde üniversitemiz Strateji Geliştirme Daire Başkanlığı bünyesinde yapılacak çalışmalarla yürütülecektir.</vt:lpstr>
      <vt:lpstr>PowerPoint Sunusu</vt:lpstr>
      <vt:lpstr>  </vt:lpstr>
      <vt:lpstr>  YAPILACAKLAR    Kalite güvencesine sistemine  yönelik olarak mevzuat ve yönetimsel altyapı çalışmaları büyük oranda tamamlanmış olup, çalışmalar sürdürülmektedir.  Kalite ekipleri (Kurullar, komisyon, temsilci) oluşturulmuştur.  Dijitalleşme (Yönetim Bilgi Sistemi) ve fiziksel alt yapı imkanlarının geliştirilmesi  devam edecektir.   Üniversitemiz hedeflerinin gerçekleştirilmesine yönelik olarak akademik ve idari birimlerin performans metriklerinin tespit edilebilmesi için akademik ve idari personel ile toplantılar düzenlenecektir. </vt:lpstr>
      <vt:lpstr>   YAPILACAKLAR    Gedik Üniversitesi Stratejik Planı 2019-2023  hazırlanmaktadır (Nisan 2019 teslim)   Gedik Üniversitesi İç Değerlendirme Raporu (2018 )  2017 yılı raporu güncellenerek sunulacaktır (Mart 2019)  Üniversitemiz Dış Değerlendirmeye Girecektir  (Dış Değerlendirme Raporu alacağız)     </vt:lpstr>
      <vt:lpstr> Kalite çalışmalarına Üniversitemiz Web sayfasında “Kalite Yönetimi” sekmesinden erişilebilir. Kaliteye ilişkin bilgi/belge ve süreçler geliştirildikçe bu sayfaya eklenmektedir.  (http://www.gedik.edu.tr/universitemiz/kurumsal/kalite-yonetimi/).  Üniversitemiz henüz Yükseköğretim Kalite Kurulu tarafından değerlendirilmemiştir. Kurumumuz tarafından bildirilen dış denetim tarihi 2019 yılıdır.</vt:lpstr>
      <vt:lpstr>  Kalite güvence sisteminin oluşturulması ve bu süreçlerin detaylandırılarak uygulamaya alınmasına yönelik çalışmalar devam etmektedir.    Bu kapsamda Kalite Komisyonu tarafından Fakülte/Müdürlük/Yüksekokullar seviyesinde öğretim elemanları, idari personel ve öğrencilere yönelik düzenli olarak kalite farkındalık ve bilgilendirme seminerleri sürdürülecektir. </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İSTANBUL GEDİK ÜNİVERSİTESİ  KALİTE  ÇALIŞMA SÜREÇLERİ</dc:title>
  <dc:creator>Nilgün Korkmaz</dc:creator>
  <cp:lastModifiedBy>Nilgün Korkmaz</cp:lastModifiedBy>
  <cp:revision>58</cp:revision>
  <cp:lastPrinted>2018-11-26T06:27:33Z</cp:lastPrinted>
  <dcterms:created xsi:type="dcterms:W3CDTF">2018-11-21T13:04:11Z</dcterms:created>
  <dcterms:modified xsi:type="dcterms:W3CDTF">2018-12-11T10:53:43Z</dcterms:modified>
</cp:coreProperties>
</file>